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notesMasterIdLst>
    <p:notesMasterId r:id="rId58"/>
  </p:notesMasterIdLst>
  <p:sldIdLst>
    <p:sldId id="258" r:id="rId2"/>
    <p:sldId id="282" r:id="rId3"/>
    <p:sldId id="257" r:id="rId4"/>
    <p:sldId id="256" r:id="rId5"/>
    <p:sldId id="285" r:id="rId6"/>
    <p:sldId id="305" r:id="rId7"/>
    <p:sldId id="306" r:id="rId8"/>
    <p:sldId id="307" r:id="rId9"/>
    <p:sldId id="308" r:id="rId10"/>
    <p:sldId id="304" r:id="rId11"/>
    <p:sldId id="309" r:id="rId12"/>
    <p:sldId id="310" r:id="rId13"/>
    <p:sldId id="283" r:id="rId14"/>
    <p:sldId id="284" r:id="rId15"/>
    <p:sldId id="318" r:id="rId16"/>
    <p:sldId id="280" r:id="rId17"/>
    <p:sldId id="281" r:id="rId18"/>
    <p:sldId id="266" r:id="rId19"/>
    <p:sldId id="267" r:id="rId20"/>
    <p:sldId id="268" r:id="rId21"/>
    <p:sldId id="269" r:id="rId22"/>
    <p:sldId id="270" r:id="rId23"/>
    <p:sldId id="271" r:id="rId24"/>
    <p:sldId id="264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301" r:id="rId34"/>
    <p:sldId id="262" r:id="rId35"/>
    <p:sldId id="259" r:id="rId36"/>
    <p:sldId id="286" r:id="rId37"/>
    <p:sldId id="312" r:id="rId38"/>
    <p:sldId id="288" r:id="rId39"/>
    <p:sldId id="289" r:id="rId40"/>
    <p:sldId id="311" r:id="rId41"/>
    <p:sldId id="291" r:id="rId42"/>
    <p:sldId id="292" r:id="rId43"/>
    <p:sldId id="294" r:id="rId44"/>
    <p:sldId id="297" r:id="rId45"/>
    <p:sldId id="303" r:id="rId46"/>
    <p:sldId id="298" r:id="rId47"/>
    <p:sldId id="299" r:id="rId48"/>
    <p:sldId id="300" r:id="rId49"/>
    <p:sldId id="313" r:id="rId50"/>
    <p:sldId id="314" r:id="rId51"/>
    <p:sldId id="315" r:id="rId52"/>
    <p:sldId id="319" r:id="rId53"/>
    <p:sldId id="316" r:id="rId54"/>
    <p:sldId id="317" r:id="rId55"/>
    <p:sldId id="302" r:id="rId56"/>
    <p:sldId id="26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2"/>
    <p:restoredTop sz="89822"/>
  </p:normalViewPr>
  <p:slideViewPr>
    <p:cSldViewPr snapToGrid="0" snapToObjects="1">
      <p:cViewPr>
        <p:scale>
          <a:sx n="81" d="100"/>
          <a:sy n="81" d="100"/>
        </p:scale>
        <p:origin x="1008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EEEE3-2F9C-3449-8B2C-BD099D3DA8D4}" type="datetimeFigureOut">
              <a:rPr lang="en-US" smtClean="0"/>
              <a:t>8/15/18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5C525-8ADB-B445-AF4F-2FD0AF552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08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8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</a:t>
            </a:r>
            <a:r>
              <a:rPr lang="en-US" baseline="0" dirty="0" err="1" smtClean="0"/>
              <a:t>www.universetoday.com</a:t>
            </a:r>
            <a:r>
              <a:rPr lang="en-US" baseline="0" dirty="0" smtClean="0"/>
              <a:t>/30522/galaxy-cluster/</a:t>
            </a:r>
          </a:p>
          <a:p>
            <a:r>
              <a:rPr lang="en-US" baseline="0" dirty="0" smtClean="0"/>
              <a:t>Cluster of galaxies: anywhere from a few (a group) to hundreds to thousands of galaxies bound together by gravity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81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wwwmpa.mpa-garching.mpg.de</a:t>
            </a:r>
            <a:r>
              <a:rPr lang="en-US" dirty="0" smtClean="0"/>
              <a:t>/</a:t>
            </a:r>
            <a:r>
              <a:rPr lang="en-US" dirty="0" err="1" smtClean="0"/>
              <a:t>galform</a:t>
            </a:r>
            <a:r>
              <a:rPr lang="en-US" dirty="0" smtClean="0"/>
              <a:t>/</a:t>
            </a:r>
            <a:r>
              <a:rPr lang="en-US" dirty="0" err="1" smtClean="0"/>
              <a:t>virgo</a:t>
            </a:r>
            <a:r>
              <a:rPr lang="en-US" dirty="0" smtClean="0"/>
              <a:t>/millennium/</a:t>
            </a:r>
          </a:p>
          <a:p>
            <a:r>
              <a:rPr lang="en-US" dirty="0" smtClean="0"/>
              <a:t>Universe: all matter and energy,</a:t>
            </a:r>
            <a:r>
              <a:rPr lang="en-US" baseline="0" dirty="0" smtClean="0"/>
              <a:t> the sum total of it all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dirty="0" smtClean="0">
                <a:latin typeface="Times" charset="0"/>
                <a:ea typeface="ＭＳ Ｐゴシック" charset="-128"/>
              </a:rPr>
              <a:t>https://</a:t>
            </a:r>
            <a:r>
              <a:rPr lang="en-US" altLang="x-none" dirty="0" err="1" smtClean="0">
                <a:latin typeface="Times" charset="0"/>
                <a:ea typeface="ＭＳ Ｐゴシック" charset="-128"/>
              </a:rPr>
              <a:t>www.e-education.psu.edu</a:t>
            </a:r>
            <a:r>
              <a:rPr lang="en-US" altLang="x-none" dirty="0" smtClean="0">
                <a:latin typeface="Times" charset="0"/>
                <a:ea typeface="ＭＳ Ｐゴシック" charset="-128"/>
              </a:rPr>
              <a:t>/astro801/content/l10_p6.html</a:t>
            </a:r>
            <a:endParaRPr lang="en-US" baseline="0" dirty="0" smtClean="0"/>
          </a:p>
          <a:p>
            <a:r>
              <a:rPr lang="en-US" baseline="0" dirty="0" smtClean="0"/>
              <a:t>Observable universe: what we can observe from Earth, likely a very small fraction of the actual universe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97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we see when we look up?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www.universetoday.com</a:t>
            </a:r>
            <a:r>
              <a:rPr lang="en-US" dirty="0" smtClean="0"/>
              <a:t>/74190/what-is-the-name-of-our-galaxy/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81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we see when we look up?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www.universetoday.com</a:t>
            </a:r>
            <a:r>
              <a:rPr lang="en-US" dirty="0" smtClean="0"/>
              <a:t>/74190/what-is-the-name-of-our-galaxy/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04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AU is </a:t>
            </a:r>
            <a:r>
              <a:rPr lang="mr-IN" dirty="0" smtClean="0"/>
              <a:t>1.496e+8</a:t>
            </a:r>
            <a:r>
              <a:rPr lang="en-US" dirty="0" smtClean="0"/>
              <a:t> km</a:t>
            </a:r>
          </a:p>
          <a:p>
            <a:r>
              <a:rPr lang="en-US" dirty="0" smtClean="0"/>
              <a:t>See mathematical</a:t>
            </a:r>
            <a:r>
              <a:rPr lang="en-US" baseline="0" dirty="0" smtClean="0"/>
              <a:t> insight 1.3 for more information on dimensional analysis and order-of-magnitude techniques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25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means we only have,</a:t>
            </a:r>
            <a:r>
              <a:rPr lang="en-US" baseline="0" dirty="0" smtClean="0"/>
              <a:t> at most, 8 minutes’ warning if the Sun is doing something we need to be worried about! The speed of light is the fundamental limit, the fastest that information can travel.</a:t>
            </a:r>
            <a:endParaRPr lang="en-US" dirty="0" smtClean="0"/>
          </a:p>
          <a:p>
            <a:r>
              <a:rPr lang="en-US" dirty="0" smtClean="0"/>
              <a:t>GOES stands</a:t>
            </a:r>
            <a:r>
              <a:rPr lang="en-US" baseline="0" dirty="0" smtClean="0"/>
              <a:t> for Geostationary Operational and Environmental Satellite, it’s keeping an eye on the Sun and on the Earth for us</a:t>
            </a:r>
            <a:endParaRPr lang="en-US" dirty="0" smtClean="0"/>
          </a:p>
          <a:p>
            <a:r>
              <a:rPr lang="en-US" dirty="0" smtClean="0"/>
              <a:t>Image is of GOES 13: https://</a:t>
            </a:r>
            <a:r>
              <a:rPr lang="en-US" dirty="0" err="1" smtClean="0"/>
              <a:t>www.nasa.gov</a:t>
            </a:r>
            <a:r>
              <a:rPr lang="en-US" dirty="0" smtClean="0"/>
              <a:t>/directorates/</a:t>
            </a:r>
            <a:r>
              <a:rPr lang="en-US" dirty="0" err="1" smtClean="0"/>
              <a:t>heo</a:t>
            </a:r>
            <a:r>
              <a:rPr lang="en-US" dirty="0" smtClean="0"/>
              <a:t>/scan/services/missions/earth/GOES13.html</a:t>
            </a:r>
          </a:p>
          <a:p>
            <a:r>
              <a:rPr lang="en-US" dirty="0" smtClean="0"/>
              <a:t>--&gt;</a:t>
            </a:r>
            <a:r>
              <a:rPr lang="en-US" baseline="0" dirty="0" smtClean="0"/>
              <a:t> we’re currently on GOES-R, the 16</a:t>
            </a:r>
            <a:r>
              <a:rPr lang="en-US" baseline="30000" dirty="0" smtClean="0"/>
              <a:t>th</a:t>
            </a:r>
            <a:r>
              <a:rPr lang="en-US" baseline="0" dirty="0" smtClean="0"/>
              <a:t> satellite in the GOES mission series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6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circumference of Earth</a:t>
            </a:r>
            <a:r>
              <a:rPr lang="en-US" baseline="0" dirty="0" smtClean="0"/>
              <a:t> is </a:t>
            </a:r>
            <a:r>
              <a:rPr lang="sk-SK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24,901 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59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 1 AU!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32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Jupiter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5.2 AU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Sun (on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51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9.6 AU from the Sun (on average)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6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I’ll open up </a:t>
            </a:r>
            <a:r>
              <a:rPr lang="en-US" dirty="0" err="1" smtClean="0"/>
              <a:t>homeworks</a:t>
            </a:r>
            <a:r>
              <a:rPr lang="en-US" dirty="0" smtClean="0"/>
              <a:t> at noon the day they’re assigned. You’ll have 1 week to complete, after due date you can still do them for half credit.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5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39.5</a:t>
            </a:r>
            <a:r>
              <a:rPr lang="en-US" baseline="0" dirty="0" smtClean="0"/>
              <a:t> AU from the Sun (on average)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94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712CB9-FF70-0244-B2AA-833A5CCCB9EE}" type="slidenum">
              <a:rPr lang="en-US"/>
              <a:pPr/>
              <a:t>24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896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light years is</a:t>
            </a:r>
            <a:r>
              <a:rPr lang="en-US" baseline="0" dirty="0" smtClean="0"/>
              <a:t> </a:t>
            </a:r>
            <a:r>
              <a:rPr lang="is-IS" baseline="0" dirty="0" smtClean="0"/>
              <a:t>252,964 LY. For things this far away, it’s easier to use a unit like LY than 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3D41E-AC85-CB4D-97D3-39268FBEEE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11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3D41E-AC85-CB4D-97D3-39268FBEEE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36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3D41E-AC85-CB4D-97D3-39268FBEEE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36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83D41E-AC85-CB4D-97D3-39268FBEEE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95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33E300-E718-7A45-8FCF-9FF30E9C9D39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  <a:defRPr/>
            </a:pPr>
            <a:endParaRPr lang="en-US" dirty="0" smtClean="0"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108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might not draw the sphere conclusion from many of these observations, if living with a Flat Earth 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00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357638AE-6A91-544D-98E7-7BB96A77BFFF}" type="slidenum">
              <a:rPr lang="en-US" altLang="x-none" sz="1200"/>
              <a:pPr/>
              <a:t>36</a:t>
            </a:fld>
            <a:endParaRPr lang="en-US" altLang="x-none" sz="1200"/>
          </a:p>
        </p:txBody>
      </p:sp>
      <p:sp>
        <p:nvSpPr>
          <p:cNvPr id="358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altLang="x-none" dirty="0" smtClean="0">
                <a:latin typeface="Times" charset="0"/>
                <a:ea typeface="ＭＳ Ｐゴシック" charset="-128"/>
              </a:rPr>
              <a:t>Bonus material: why do we believe the Big</a:t>
            </a:r>
            <a:r>
              <a:rPr lang="en-US" altLang="x-none" baseline="0" dirty="0" smtClean="0">
                <a:latin typeface="Times" charset="0"/>
                <a:ea typeface="ＭＳ Ｐゴシック" charset="-128"/>
              </a:rPr>
              <a:t> Bang happened? http://</a:t>
            </a:r>
            <a:r>
              <a:rPr lang="en-US" altLang="x-none" baseline="0" dirty="0" err="1" smtClean="0">
                <a:latin typeface="Times" charset="0"/>
                <a:ea typeface="ＭＳ Ｐゴシック" charset="-128"/>
              </a:rPr>
              <a:t>astronomy.swin.edu.au</a:t>
            </a:r>
            <a:r>
              <a:rPr lang="en-US" altLang="x-none" baseline="0" dirty="0" smtClean="0">
                <a:latin typeface="Times" charset="0"/>
                <a:ea typeface="ＭＳ Ｐゴシック" charset="-128"/>
              </a:rPr>
              <a:t>/cosmos/b/</a:t>
            </a:r>
            <a:r>
              <a:rPr lang="en-US" altLang="x-none" baseline="0" dirty="0" err="1" smtClean="0">
                <a:latin typeface="Times" charset="0"/>
                <a:ea typeface="ＭＳ Ｐゴシック" charset="-128"/>
              </a:rPr>
              <a:t>big+bang</a:t>
            </a:r>
            <a:endParaRPr lang="en-US" altLang="x-none" dirty="0" smtClean="0">
              <a:latin typeface="Times" charset="0"/>
              <a:ea typeface="ＭＳ Ｐゴシック" charset="-128"/>
            </a:endParaRPr>
          </a:p>
          <a:p>
            <a:pPr eaLnBrk="1" hangingPunct="1"/>
            <a:r>
              <a:rPr lang="en-US" altLang="x-none" dirty="0" smtClean="0">
                <a:latin typeface="Times" charset="0"/>
                <a:ea typeface="ＭＳ Ｐゴシック" charset="-128"/>
              </a:rPr>
              <a:t>This cheerful gent,</a:t>
            </a:r>
            <a:r>
              <a:rPr lang="en-US" altLang="x-none" baseline="0" dirty="0" smtClean="0">
                <a:latin typeface="Times" charset="0"/>
                <a:ea typeface="ＭＳ Ｐゴシック" charset="-128"/>
              </a:rPr>
              <a:t> going by the name Edwin Hubble, observed the farthest galaxies from us are moving faster than those closest</a:t>
            </a:r>
            <a:endParaRPr lang="en-US" altLang="x-none" dirty="0" smtClean="0">
              <a:latin typeface="Times" charset="0"/>
              <a:ea typeface="ＭＳ Ｐゴシック" charset="-128"/>
            </a:endParaRPr>
          </a:p>
          <a:p>
            <a:pPr eaLnBrk="1" hangingPunct="1"/>
            <a:r>
              <a:rPr lang="en-US" altLang="x-none" dirty="0" smtClean="0">
                <a:latin typeface="Times" charset="0"/>
                <a:ea typeface="ＭＳ Ｐゴシック" charset="-128"/>
              </a:rPr>
              <a:t>https://</a:t>
            </a:r>
            <a:r>
              <a:rPr lang="en-US" altLang="x-none" dirty="0" err="1" smtClean="0">
                <a:latin typeface="Times" charset="0"/>
                <a:ea typeface="ＭＳ Ｐゴシック" charset="-128"/>
              </a:rPr>
              <a:t>apod.nasa.gov</a:t>
            </a:r>
            <a:r>
              <a:rPr lang="en-US" altLang="x-none" dirty="0" smtClean="0">
                <a:latin typeface="Times" charset="0"/>
                <a:ea typeface="ＭＳ Ｐゴシック" charset="-128"/>
              </a:rPr>
              <a:t>/</a:t>
            </a:r>
            <a:r>
              <a:rPr lang="en-US" altLang="x-none" dirty="0" err="1" smtClean="0">
                <a:latin typeface="Times" charset="0"/>
                <a:ea typeface="ＭＳ Ｐゴシック" charset="-128"/>
              </a:rPr>
              <a:t>diamond_jubilee</a:t>
            </a:r>
            <a:r>
              <a:rPr lang="en-US" altLang="x-none" dirty="0" smtClean="0">
                <a:latin typeface="Times" charset="0"/>
                <a:ea typeface="ＭＳ Ｐゴシック" charset="-128"/>
              </a:rPr>
              <a:t>/1996/hub_1929.html</a:t>
            </a:r>
            <a:endParaRPr lang="ru-RU" altLang="x-none" dirty="0">
              <a:latin typeface="Times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61088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357638AE-6A91-544D-98E7-7BB96A77BFFF}" type="slidenum">
              <a:rPr lang="en-US" altLang="x-none" sz="1200"/>
              <a:pPr/>
              <a:t>37</a:t>
            </a:fld>
            <a:endParaRPr lang="en-US" altLang="x-none" sz="1200"/>
          </a:p>
        </p:txBody>
      </p:sp>
      <p:sp>
        <p:nvSpPr>
          <p:cNvPr id="35842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altLang="x-none" dirty="0" smtClean="0">
                <a:latin typeface="Times" charset="0"/>
                <a:ea typeface="ＭＳ Ｐゴシック" charset="-128"/>
              </a:rPr>
              <a:t>Remember</a:t>
            </a:r>
            <a:r>
              <a:rPr lang="en-US" altLang="x-none" baseline="0" dirty="0" smtClean="0">
                <a:latin typeface="Times" charset="0"/>
                <a:ea typeface="ＭＳ Ｐゴシック" charset="-128"/>
              </a:rPr>
              <a:t> this planetary nebula from the first lecture? All that material it sloughed off is rich with heavy elements that helps make us who we are!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dirty="0" smtClean="0">
                <a:latin typeface="Times" charset="0"/>
                <a:ea typeface="ＭＳ Ｐゴシック" charset="-128"/>
              </a:rPr>
              <a:t>https://</a:t>
            </a:r>
            <a:r>
              <a:rPr lang="en-US" altLang="x-none" dirty="0" err="1" smtClean="0">
                <a:latin typeface="Times" charset="0"/>
                <a:ea typeface="ＭＳ Ｐゴシック" charset="-128"/>
              </a:rPr>
              <a:t>www.nasa.gov</a:t>
            </a:r>
            <a:r>
              <a:rPr lang="en-US" altLang="x-none" dirty="0" smtClean="0">
                <a:latin typeface="Times" charset="0"/>
                <a:ea typeface="ＭＳ Ｐゴシック" charset="-128"/>
              </a:rPr>
              <a:t>/</a:t>
            </a:r>
            <a:r>
              <a:rPr lang="en-US" altLang="x-none" dirty="0" err="1" smtClean="0">
                <a:latin typeface="Times" charset="0"/>
                <a:ea typeface="ＭＳ Ｐゴシック" charset="-128"/>
              </a:rPr>
              <a:t>mission_pages</a:t>
            </a:r>
            <a:r>
              <a:rPr lang="en-US" altLang="x-none" dirty="0" smtClean="0">
                <a:latin typeface="Times" charset="0"/>
                <a:ea typeface="ＭＳ Ｐゴシック" charset="-128"/>
              </a:rPr>
              <a:t>/</a:t>
            </a:r>
            <a:r>
              <a:rPr lang="en-US" altLang="x-none" dirty="0" err="1" smtClean="0">
                <a:latin typeface="Times" charset="0"/>
                <a:ea typeface="ＭＳ Ｐゴシック" charset="-128"/>
              </a:rPr>
              <a:t>hubble</a:t>
            </a:r>
            <a:r>
              <a:rPr lang="en-US" altLang="x-none" dirty="0" smtClean="0">
                <a:latin typeface="Times" charset="0"/>
                <a:ea typeface="ＭＳ Ｐゴシック" charset="-128"/>
              </a:rPr>
              <a:t>/science/ring-</a:t>
            </a:r>
            <a:r>
              <a:rPr lang="en-US" altLang="x-none" dirty="0" err="1" smtClean="0">
                <a:latin typeface="Times" charset="0"/>
                <a:ea typeface="ＭＳ Ｐゴシック" charset="-128"/>
              </a:rPr>
              <a:t>nebula.html</a:t>
            </a:r>
            <a:endParaRPr lang="en-US" altLang="x-none" dirty="0" smtClean="0">
              <a:latin typeface="Times" charset="0"/>
              <a:ea typeface="ＭＳ Ｐゴシック" charset="-128"/>
            </a:endParaRPr>
          </a:p>
          <a:p>
            <a:pPr eaLnBrk="1" hangingPunct="1"/>
            <a:endParaRPr lang="ru-RU" altLang="x-none" dirty="0">
              <a:latin typeface="Times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6707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www.theguardian.com</a:t>
            </a:r>
            <a:r>
              <a:rPr lang="en-US" dirty="0" smtClean="0"/>
              <a:t>/education/2018/</a:t>
            </a:r>
            <a:r>
              <a:rPr lang="en-US" dirty="0" err="1" smtClean="0"/>
              <a:t>jul</a:t>
            </a:r>
            <a:r>
              <a:rPr lang="en-US" dirty="0" smtClean="0"/>
              <a:t>/24/academic-writes-270-wikipedia-pages-year-female-scientists-noticed</a:t>
            </a:r>
          </a:p>
          <a:p>
            <a:endParaRPr lang="en-US" dirty="0" smtClean="0"/>
          </a:p>
          <a:p>
            <a:r>
              <a:rPr lang="en-US" dirty="0" smtClean="0"/>
              <a:t>Article about the effects of authorship</a:t>
            </a:r>
            <a:r>
              <a:rPr lang="en-US" baseline="0" dirty="0" smtClean="0"/>
              <a:t> on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 and potential for biased content: </a:t>
            </a:r>
            <a:r>
              <a:rPr lang="de-DE" baseline="0" dirty="0" smtClean="0"/>
              <a:t>http://</a:t>
            </a:r>
            <a:r>
              <a:rPr lang="de-DE" baseline="0" dirty="0" err="1" smtClean="0"/>
              <a:t>journals.sagepub.com</a:t>
            </a:r>
            <a:r>
              <a:rPr lang="de-DE" baseline="0" dirty="0" smtClean="0"/>
              <a:t>/</a:t>
            </a:r>
            <a:r>
              <a:rPr lang="de-DE" baseline="0" dirty="0" err="1" smtClean="0"/>
              <a:t>doi</a:t>
            </a:r>
            <a:r>
              <a:rPr lang="de-DE" baseline="0" dirty="0" smtClean="0"/>
              <a:t>/10.1177/2053951715614332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52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668E3363-AE61-544D-9BBD-7C949A94C7A0}" type="slidenum">
              <a:rPr lang="en-US" altLang="x-none" sz="1200"/>
              <a:pPr/>
              <a:t>38</a:t>
            </a:fld>
            <a:endParaRPr lang="en-US" altLang="x-none" sz="1200"/>
          </a:p>
        </p:txBody>
      </p:sp>
      <p:sp>
        <p:nvSpPr>
          <p:cNvPr id="399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ru-RU" altLang="x-none">
              <a:latin typeface="Times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98371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668E3363-AE61-544D-9BBD-7C949A94C7A0}" type="slidenum">
              <a:rPr lang="en-US" altLang="x-none" sz="1200"/>
              <a:pPr/>
              <a:t>40</a:t>
            </a:fld>
            <a:endParaRPr lang="en-US" altLang="x-none" sz="1200"/>
          </a:p>
        </p:txBody>
      </p:sp>
      <p:sp>
        <p:nvSpPr>
          <p:cNvPr id="3993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ru-RU" altLang="x-none">
              <a:latin typeface="Times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17442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1.3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95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=PIedt8uOxCE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098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=_QcgDiF1a14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02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Hidden figure alert! Vera Rubin passed away</a:t>
            </a:r>
            <a:r>
              <a:rPr lang="en-US" baseline="0" dirty="0" smtClean="0"/>
              <a:t> in late 2016, passed over year after year for the Nobel prize in Physics. I was lucky enough to know her, she was a lovely, kind, and brilliant person. https://</a:t>
            </a:r>
            <a:r>
              <a:rPr lang="en-US" baseline="0" dirty="0" err="1" smtClean="0"/>
              <a:t>en.wikipedia.org</a:t>
            </a:r>
            <a:r>
              <a:rPr lang="en-US" baseline="0" dirty="0" smtClean="0"/>
              <a:t>/wiki/</a:t>
            </a:r>
            <a:r>
              <a:rPr lang="en-US" baseline="0" dirty="0" err="1" smtClean="0"/>
              <a:t>Vera_Rubin</a:t>
            </a:r>
            <a:endParaRPr lang="en-US" baseline="0" dirty="0" smtClean="0"/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adsabs.harvard.edu</a:t>
            </a:r>
            <a:r>
              <a:rPr lang="en-US" baseline="0" dirty="0" smtClean="0"/>
              <a:t>/abs/1970ApJ...159..379R </a:t>
            </a:r>
            <a:r>
              <a:rPr lang="en-US" baseline="0" dirty="0" smtClean="0">
                <a:sym typeface="Wingdings"/>
              </a:rPr>
              <a:t> the actual paper published in 1970</a:t>
            </a:r>
            <a:endParaRPr lang="en-US" baseline="0" dirty="0" smtClean="0"/>
          </a:p>
          <a:p>
            <a:r>
              <a:rPr lang="en-US" baseline="0" dirty="0" smtClean="0"/>
              <a:t>https://</a:t>
            </a:r>
            <a:r>
              <a:rPr lang="en-US" baseline="0" dirty="0" err="1" smtClean="0"/>
              <a:t>astrobites.org</a:t>
            </a:r>
            <a:r>
              <a:rPr lang="en-US" baseline="0" dirty="0" smtClean="0"/>
              <a:t>/2016/12/27/how-one-person-discovered-the-majority-of-the-universe-the-work-of-vera-rubin/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5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Magellanic</a:t>
            </a:r>
            <a:r>
              <a:rPr lang="en-US" dirty="0" smtClean="0"/>
              <a:t> Clouds are technically dwarf galaxies,</a:t>
            </a:r>
            <a:r>
              <a:rPr lang="en-US" baseline="0" dirty="0" smtClean="0"/>
              <a:t> and closer to us than Andromeda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357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not showing a picture of the Milky Way, or the cluster of galaxies it’s in.. Why not?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scitechdaily.com</a:t>
            </a:r>
            <a:r>
              <a:rPr lang="en-US" dirty="0" smtClean="0"/>
              <a:t>/hubble-views-galaxy-cluster-abell-1413/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431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x-none" dirty="0" smtClean="0">
                <a:latin typeface="Times" charset="0"/>
                <a:ea typeface="ＭＳ Ｐゴシック" charset="-128"/>
              </a:rPr>
              <a:t>https://</a:t>
            </a:r>
            <a:r>
              <a:rPr lang="en-US" altLang="x-none" dirty="0" err="1" smtClean="0">
                <a:latin typeface="Times" charset="0"/>
                <a:ea typeface="ＭＳ Ｐゴシック" charset="-128"/>
              </a:rPr>
              <a:t>www.e-education.psu.edu</a:t>
            </a:r>
            <a:r>
              <a:rPr lang="en-US" altLang="x-none" dirty="0" smtClean="0">
                <a:latin typeface="Times" charset="0"/>
                <a:ea typeface="ＭＳ Ｐゴシック" charset="-128"/>
              </a:rPr>
              <a:t>/astro801/content/l10_p6.html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37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Copernicus proposed a</a:t>
            </a:r>
            <a:r>
              <a:rPr lang="en-US" baseline="0" dirty="0" smtClean="0"/>
              <a:t> heliocentric view in 1543. Galileo, Brahe, and Kepler made the observations that proved it; Galileo was put under house arrest by the church for heresy in 1633. Galileo was forgiven officially </a:t>
            </a:r>
            <a:r>
              <a:rPr lang="en-US" baseline="0" dirty="0" err="1" smtClean="0"/>
              <a:t>py</a:t>
            </a:r>
            <a:r>
              <a:rPr lang="en-US" baseline="0" dirty="0" smtClean="0"/>
              <a:t> Pope John Paul II in 1992!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87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start with the Solar System..</a:t>
            </a:r>
          </a:p>
          <a:p>
            <a:r>
              <a:rPr lang="en-US" dirty="0" smtClean="0"/>
              <a:t>Page 4 in your text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wattsupwiththat.com</a:t>
            </a:r>
            <a:r>
              <a:rPr lang="en-US" dirty="0" smtClean="0"/>
              <a:t>/2014/10/22/solar-flare-danger-massive-sunspot-the-size-of-jupiter-takes-aim-at-earth/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Star: large, hot </a:t>
            </a:r>
            <a:r>
              <a:rPr lang="en-US" dirty="0" smtClean="0"/>
              <a:t>ball of gas that generates heat and light through nuclear fusion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78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Copernicus proposed a</a:t>
            </a:r>
            <a:r>
              <a:rPr lang="en-US" baseline="0" dirty="0" smtClean="0"/>
              <a:t> heliocentric view in 1543. Galileo, Brahe, and Kepler made the observations that proved it; Galileo was put under house arrest by the church for heresy in 1633. Galileo was forgiven officially </a:t>
            </a:r>
            <a:r>
              <a:rPr lang="en-US" baseline="0" dirty="0" err="1" smtClean="0"/>
              <a:t>py</a:t>
            </a:r>
            <a:r>
              <a:rPr lang="en-US" baseline="0" dirty="0" smtClean="0"/>
              <a:t> Pope </a:t>
            </a:r>
            <a:r>
              <a:rPr lang="en-US" baseline="0" smtClean="0"/>
              <a:t>John Paul II in 1992!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904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Copernicus proposed a</a:t>
            </a:r>
            <a:r>
              <a:rPr lang="en-US" baseline="0" dirty="0" smtClean="0"/>
              <a:t> heliocentric view in 1543. Galileo, Brahe, and Kepler made the observations that proved it; Galileo was put under house arrest by the church for heresy in 1633. Galileo was forgiven officially </a:t>
            </a:r>
            <a:r>
              <a:rPr lang="en-US" baseline="0" dirty="0" err="1" smtClean="0"/>
              <a:t>py</a:t>
            </a:r>
            <a:r>
              <a:rPr lang="en-US" baseline="0" dirty="0" smtClean="0"/>
              <a:t> Pope </a:t>
            </a:r>
            <a:r>
              <a:rPr lang="en-US" baseline="0" smtClean="0"/>
              <a:t>John Paul II in 1992!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124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Copernicus proposed a</a:t>
            </a:r>
            <a:r>
              <a:rPr lang="en-US" baseline="0" dirty="0" smtClean="0"/>
              <a:t> heliocentric view in 1543. Galileo, Brahe, and Kepler made the observations that proved it; Galileo was put under house arrest by the church for heresy in 1633. Galileo was forgiven officially </a:t>
            </a:r>
            <a:r>
              <a:rPr lang="en-US" baseline="0" dirty="0" err="1" smtClean="0"/>
              <a:t>py</a:t>
            </a:r>
            <a:r>
              <a:rPr lang="en-US" baseline="0" dirty="0" smtClean="0"/>
              <a:t> Pope John Paul II in 1992!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07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Copernicus proposed a</a:t>
            </a:r>
            <a:r>
              <a:rPr lang="en-US" baseline="0" dirty="0" smtClean="0"/>
              <a:t> heliocentric view in 1543. Galileo, Brahe, and Kepler made the observations that proved it; Galileo was put under house arrest by the church for heresy in 1633. Galileo was forgiven officially </a:t>
            </a:r>
            <a:r>
              <a:rPr lang="en-US" baseline="0" dirty="0" err="1" smtClean="0"/>
              <a:t>py</a:t>
            </a:r>
            <a:r>
              <a:rPr lang="en-US" baseline="0" dirty="0" smtClean="0"/>
              <a:t> Pope </a:t>
            </a:r>
            <a:r>
              <a:rPr lang="en-US" baseline="0" smtClean="0"/>
              <a:t>John Paul II in 1992!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35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 has some footage/images</a:t>
            </a:r>
            <a:r>
              <a:rPr lang="en-US" baseline="0" dirty="0" smtClean="0"/>
              <a:t> of war.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73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arstechnica.com</a:t>
            </a:r>
            <a:r>
              <a:rPr lang="en-US" dirty="0" smtClean="0"/>
              <a:t>/science/2014/09/images-come-down-as-maven-and-mom-get-to-work-at-mars/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www.nasa.gov</a:t>
            </a:r>
            <a:r>
              <a:rPr lang="en-US" dirty="0" smtClean="0"/>
              <a:t>/feature/</a:t>
            </a:r>
            <a:r>
              <a:rPr lang="en-US" dirty="0" err="1" smtClean="0"/>
              <a:t>goddard</a:t>
            </a:r>
            <a:r>
              <a:rPr lang="en-US" dirty="0" smtClean="0"/>
              <a:t>/2016/</a:t>
            </a:r>
            <a:r>
              <a:rPr lang="en-US" dirty="0" err="1" smtClean="0"/>
              <a:t>hubble</a:t>
            </a:r>
            <a:r>
              <a:rPr lang="en-US" dirty="0" smtClean="0"/>
              <a:t>-captures-vivid-auroras-in-</a:t>
            </a:r>
            <a:r>
              <a:rPr lang="en-US" dirty="0" err="1" smtClean="0"/>
              <a:t>jupiter</a:t>
            </a:r>
            <a:r>
              <a:rPr lang="en-US" dirty="0" smtClean="0"/>
              <a:t>-s-atmosphere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Planet:</a:t>
            </a:r>
            <a:r>
              <a:rPr lang="en-US" baseline="0" dirty="0" smtClean="0"/>
              <a:t> a body orbiting a star that could be rocky, icy, or gaseous; moderately large, enough so that when it formed, it became 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24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/wiki/Ganymede_(moon)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/wiki/Io_(moon)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www.space.com</a:t>
            </a:r>
            <a:r>
              <a:rPr lang="en-US" dirty="0" smtClean="0"/>
              <a:t>/11604-saturn-moon-titan-impacts-atmosphere.html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http://planetary-</a:t>
            </a:r>
            <a:r>
              <a:rPr lang="en-US" dirty="0" err="1" smtClean="0"/>
              <a:t>mechanics.com</a:t>
            </a:r>
            <a:r>
              <a:rPr lang="en-US" dirty="0" smtClean="0"/>
              <a:t>/tag/</a:t>
            </a:r>
            <a:r>
              <a:rPr lang="en-US" dirty="0" err="1" smtClean="0"/>
              <a:t>cassini</a:t>
            </a:r>
            <a:r>
              <a:rPr lang="en-US" dirty="0" smtClean="0"/>
              <a:t>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Moon/satellite:</a:t>
            </a:r>
            <a:r>
              <a:rPr lang="en-US" baseline="0" dirty="0" smtClean="0"/>
              <a:t> orbits a planet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60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/wiki/433_Eros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www.nasa.gov</a:t>
            </a:r>
            <a:r>
              <a:rPr lang="en-US" dirty="0" smtClean="0"/>
              <a:t>/content/</a:t>
            </a:r>
            <a:r>
              <a:rPr lang="en-US" dirty="0" err="1" smtClean="0"/>
              <a:t>goddard</a:t>
            </a:r>
            <a:r>
              <a:rPr lang="en-US" dirty="0" smtClean="0"/>
              <a:t>/</a:t>
            </a:r>
            <a:r>
              <a:rPr lang="en-US" dirty="0" err="1" smtClean="0"/>
              <a:t>lucy</a:t>
            </a:r>
            <a:r>
              <a:rPr lang="en-US" dirty="0" smtClean="0"/>
              <a:t>-the-first-mission-to-</a:t>
            </a:r>
            <a:r>
              <a:rPr lang="en-US" dirty="0" err="1" smtClean="0"/>
              <a:t>jupiter</a:t>
            </a:r>
            <a:r>
              <a:rPr lang="en-US" dirty="0" smtClean="0"/>
              <a:t>-s-</a:t>
            </a:r>
            <a:r>
              <a:rPr lang="en-US" dirty="0" err="1" smtClean="0"/>
              <a:t>trojans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Asteroid: a rocky body that orbits a star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1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www.space.com</a:t>
            </a:r>
            <a:r>
              <a:rPr lang="en-US" dirty="0" smtClean="0"/>
              <a:t>/19878-halleys-comet.html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Comet: small body, rocky, but with</a:t>
            </a:r>
            <a:r>
              <a:rPr lang="en-US" baseline="0" dirty="0" smtClean="0"/>
              <a:t> frozen interiors. They’re typically on elliptical orbits that take them close enough to the sun to heat up and sublimate (go straight from ice to gas); the gases released are the ‘tails’ we observe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76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www.nasa.gov</a:t>
            </a:r>
            <a:r>
              <a:rPr lang="en-US" dirty="0" smtClean="0"/>
              <a:t>/content/</a:t>
            </a:r>
            <a:r>
              <a:rPr lang="en-US" dirty="0" err="1" smtClean="0"/>
              <a:t>hubble</a:t>
            </a:r>
            <a:r>
              <a:rPr lang="en-US" dirty="0" smtClean="0"/>
              <a:t>/grand-swirls-from-</a:t>
            </a:r>
            <a:r>
              <a:rPr lang="en-US" dirty="0" err="1" smtClean="0"/>
              <a:t>nasas</a:t>
            </a:r>
            <a:r>
              <a:rPr lang="en-US" dirty="0" smtClean="0"/>
              <a:t>-</a:t>
            </a:r>
            <a:r>
              <a:rPr lang="en-US" dirty="0" err="1" smtClean="0"/>
              <a:t>hubble</a:t>
            </a:r>
            <a:endParaRPr lang="en-US" dirty="0" smtClean="0"/>
          </a:p>
          <a:p>
            <a:r>
              <a:rPr lang="en-US" dirty="0" smtClean="0"/>
              <a:t>Galaxy: a collection of stars, star systems, and gas held</a:t>
            </a:r>
            <a:r>
              <a:rPr lang="en-US" baseline="0" dirty="0" smtClean="0"/>
              <a:t> together by gravity, orbiting around a massive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D5C525-8ADB-B445-AF4F-2FD0AF552F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17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rain's Blue Box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6083"/>
            <a:ext cx="9601200" cy="67962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087395"/>
            <a:ext cx="9601200" cy="4780005"/>
          </a:xfrm>
          <a:solidFill>
            <a:schemeClr val="accent5"/>
          </a:solidFill>
          <a:ln w="63500">
            <a:solidFill>
              <a:schemeClr val="tx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0D49-7F91-4E4F-BCE1-9C1A1536E4A2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E89D2-76E3-FF41-A69E-A158489FC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0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03BF4-CDBD-8A48-8891-36378D9C5B1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19366-E1D7-5A4A-9470-5E0E6BBD0DE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05" y="5867400"/>
            <a:ext cx="12176795" cy="990600"/>
          </a:xfrm>
          <a:solidFill>
            <a:schemeClr val="bg1"/>
          </a:solidFill>
        </p:spPr>
        <p:txBody>
          <a:bodyPr anchor="ctr" anchorCtr="0">
            <a:normAutofit/>
          </a:bodyPr>
          <a:lstStyle>
            <a:lvl1pPr algn="ctr"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599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270000"/>
            <a:ext cx="5358383" cy="44700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1270000"/>
            <a:ext cx="5358385" cy="44700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206501"/>
            <a:ext cx="5358384" cy="5333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1" cap="none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1968501"/>
            <a:ext cx="5358384" cy="40131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1968501"/>
            <a:ext cx="5358384" cy="4013199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1206501"/>
            <a:ext cx="5358384" cy="5333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1" cap="none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-31482"/>
            <a:ext cx="6095999" cy="699108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139192"/>
            <a:ext cx="11201400" cy="838708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244600"/>
            <a:ext cx="11201400" cy="4973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28B93C8-FAA3-A84C-B158-5DD6112933FC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2B42933-1E2C-8149-91A9-FF160A874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7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none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mma_McCoy" TargetMode="External"/><Relationship Id="rId4" Type="http://schemas.openxmlformats.org/officeDocument/2006/relationships/hyperlink" Target="https://en.wikipedia.org/wiki/Susan_Goldberg" TargetMode="External"/><Relationship Id="rId5" Type="http://schemas.openxmlformats.org/officeDocument/2006/relationships/hyperlink" Target="https://en.wikipedia.org/wiki/Kim_Cobb" TargetMode="External"/><Relationship Id="rId6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4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gi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" y="38100"/>
            <a:ext cx="90551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Astronomical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244600"/>
            <a:ext cx="5101459" cy="4973320"/>
          </a:xfrm>
        </p:spPr>
        <p:txBody>
          <a:bodyPr/>
          <a:lstStyle/>
          <a:p>
            <a:r>
              <a:rPr lang="en-US" dirty="0" smtClean="0"/>
              <a:t>Galaxy</a:t>
            </a:r>
          </a:p>
          <a:p>
            <a:pPr lvl="1"/>
            <a:r>
              <a:rPr lang="en-US" dirty="0" smtClean="0"/>
              <a:t>Collection of:</a:t>
            </a:r>
          </a:p>
          <a:p>
            <a:pPr lvl="2"/>
            <a:r>
              <a:rPr lang="en-US" dirty="0" smtClean="0"/>
              <a:t>Stars, stellar systems, gas, </a:t>
            </a:r>
            <a:r>
              <a:rPr lang="en-US" dirty="0" err="1" smtClean="0"/>
              <a:t>orbiiting</a:t>
            </a:r>
            <a:r>
              <a:rPr lang="en-US" dirty="0" smtClean="0"/>
              <a:t> a massive center</a:t>
            </a:r>
          </a:p>
          <a:p>
            <a:pPr lvl="1"/>
            <a:r>
              <a:rPr lang="en-US" dirty="0" smtClean="0"/>
              <a:t>Held together by gravity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163" y="1244600"/>
            <a:ext cx="5880537" cy="548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8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Astronomical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Galaxy</a:t>
            </a:r>
          </a:p>
          <a:p>
            <a:r>
              <a:rPr lang="en-US" dirty="0" smtClean="0"/>
              <a:t>Cluster of galaxies</a:t>
            </a:r>
          </a:p>
          <a:p>
            <a:pPr lvl="1"/>
            <a:r>
              <a:rPr lang="en-US" dirty="0" smtClean="0"/>
              <a:t>A few: group</a:t>
            </a:r>
          </a:p>
          <a:p>
            <a:pPr lvl="1"/>
            <a:r>
              <a:rPr lang="en-US" dirty="0" smtClean="0"/>
              <a:t>100s to 1000s: cluster</a:t>
            </a:r>
          </a:p>
          <a:p>
            <a:pPr lvl="1"/>
            <a:r>
              <a:rPr lang="en-US" dirty="0" smtClean="0"/>
              <a:t>More? Supercluster!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617" y="1118476"/>
            <a:ext cx="701675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1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Astronomical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Galaxy</a:t>
            </a:r>
          </a:p>
          <a:p>
            <a:r>
              <a:rPr lang="en-US" dirty="0" smtClean="0"/>
              <a:t>Cluster of galaxies</a:t>
            </a:r>
          </a:p>
          <a:p>
            <a:r>
              <a:rPr lang="en-US" dirty="0" smtClean="0"/>
              <a:t>Universe, observable universe</a:t>
            </a:r>
          </a:p>
          <a:p>
            <a:pPr lvl="1"/>
            <a:r>
              <a:rPr lang="en-US" dirty="0" smtClean="0"/>
              <a:t>Everything, everything we can observe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23" y="1244600"/>
            <a:ext cx="6382699" cy="4787024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48" y="3125466"/>
            <a:ext cx="3558628" cy="3538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25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our place in the Universe?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idx="1"/>
          </p:nvPr>
        </p:nvSpPr>
        <p:spPr/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01_01_Figur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" r="3330" b="2414"/>
          <a:stretch/>
        </p:blipFill>
        <p:spPr>
          <a:xfrm>
            <a:off x="6096000" y="-397157"/>
            <a:ext cx="6096000" cy="82084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22" y="3685898"/>
            <a:ext cx="38608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3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685800"/>
            <a:ext cx="889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7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685800"/>
            <a:ext cx="8890000" cy="548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91" y="4095801"/>
            <a:ext cx="38608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1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a light year?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1244600"/>
            <a:ext cx="11201400" cy="5613400"/>
          </a:xfrm>
        </p:spPr>
        <p:txBody>
          <a:bodyPr>
            <a:normAutofit/>
          </a:bodyPr>
          <a:lstStyle/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altLang="x-none" b="1" dirty="0"/>
              <a:t>Light year (LY)</a:t>
            </a:r>
          </a:p>
          <a:p>
            <a:pPr>
              <a:buFont typeface="Arial"/>
              <a:buChar char="•"/>
              <a:defRPr/>
            </a:pPr>
            <a:r>
              <a:rPr lang="en-US" altLang="x-none" dirty="0"/>
              <a:t>The </a:t>
            </a:r>
            <a:r>
              <a:rPr lang="en-US" altLang="x-none" u="sng" dirty="0"/>
              <a:t>distance</a:t>
            </a:r>
            <a:r>
              <a:rPr lang="en-US" altLang="x-none" dirty="0"/>
              <a:t> the light travels during 1 </a:t>
            </a:r>
            <a:r>
              <a:rPr lang="en-US" altLang="x-none" dirty="0" smtClean="0"/>
              <a:t>year</a:t>
            </a:r>
          </a:p>
          <a:p>
            <a:pPr>
              <a:buFont typeface="Arial"/>
              <a:buChar char="•"/>
              <a:defRPr/>
            </a:pPr>
            <a:r>
              <a:rPr lang="en-US" altLang="x-none" dirty="0" smtClean="0"/>
              <a:t>Speed of light abbreviated as </a:t>
            </a:r>
            <a:r>
              <a:rPr lang="en-US" altLang="x-none" b="1" i="1" dirty="0" smtClean="0"/>
              <a:t>c</a:t>
            </a:r>
          </a:p>
          <a:p>
            <a:pPr lvl="1">
              <a:buFont typeface="Arial"/>
              <a:buChar char="•"/>
              <a:defRPr/>
            </a:pPr>
            <a:r>
              <a:rPr lang="en-US" altLang="x-none" b="1" i="1" dirty="0" smtClean="0"/>
              <a:t>c = 2.99x10</a:t>
            </a:r>
            <a:r>
              <a:rPr lang="en-US" altLang="x-none" b="1" i="1" baseline="30000" dirty="0" smtClean="0"/>
              <a:t>8 </a:t>
            </a:r>
            <a:r>
              <a:rPr lang="en-US" altLang="x-none" b="1" i="1" dirty="0" smtClean="0"/>
              <a:t>m/s = 670 million mph!</a:t>
            </a:r>
            <a:endParaRPr lang="en-US" altLang="x-none" b="1" i="1" baseline="30000" dirty="0"/>
          </a:p>
          <a:p>
            <a:pPr>
              <a:buFont typeface="Arial"/>
              <a:buChar char="•"/>
              <a:defRPr/>
            </a:pPr>
            <a:r>
              <a:rPr lang="en-US" altLang="x-none" dirty="0"/>
              <a:t>1 LY = </a:t>
            </a:r>
            <a:endParaRPr lang="en-US" altLang="x-none" dirty="0" smtClean="0"/>
          </a:p>
          <a:p>
            <a:pPr lvl="1">
              <a:buFont typeface="Arial"/>
              <a:buChar char="•"/>
              <a:defRPr/>
            </a:pPr>
            <a:r>
              <a:rPr lang="en-US" altLang="x-none" dirty="0" smtClean="0"/>
              <a:t>speed </a:t>
            </a:r>
            <a:r>
              <a:rPr lang="en-US" altLang="x-none" dirty="0"/>
              <a:t>× time = </a:t>
            </a:r>
            <a:endParaRPr lang="en-US" altLang="x-none" dirty="0" smtClean="0"/>
          </a:p>
          <a:p>
            <a:pPr lvl="1">
              <a:buFont typeface="Arial"/>
              <a:buChar char="•"/>
              <a:defRPr/>
            </a:pPr>
            <a:r>
              <a:rPr lang="en-US" altLang="x-none" dirty="0" smtClean="0"/>
              <a:t>c </a:t>
            </a:r>
            <a:r>
              <a:rPr lang="en-US" altLang="x-none" dirty="0"/>
              <a:t>× t = </a:t>
            </a:r>
            <a:endParaRPr lang="en-US" altLang="x-none" dirty="0" smtClean="0"/>
          </a:p>
          <a:p>
            <a:pPr lvl="1">
              <a:buFont typeface="Arial"/>
              <a:buChar char="•"/>
              <a:defRPr/>
            </a:pPr>
            <a:r>
              <a:rPr lang="en-US" altLang="x-none" dirty="0" smtClean="0"/>
              <a:t>(3x10</a:t>
            </a:r>
            <a:r>
              <a:rPr lang="en-US" altLang="x-none" baseline="30000" dirty="0" smtClean="0"/>
              <a:t>5</a:t>
            </a:r>
            <a:r>
              <a:rPr lang="en-US" altLang="x-none" dirty="0" smtClean="0"/>
              <a:t> </a:t>
            </a:r>
            <a:r>
              <a:rPr lang="en-US" altLang="x-none" dirty="0"/>
              <a:t>km/s) × (365.24 days) × (24 hours) × (60 minutes) × (60 s) = </a:t>
            </a:r>
            <a:r>
              <a:rPr lang="en-US" altLang="x-none" dirty="0" smtClean="0"/>
              <a:t>9.46 </a:t>
            </a:r>
            <a:r>
              <a:rPr lang="en-US" altLang="x-none" dirty="0"/>
              <a:t>trillion </a:t>
            </a:r>
            <a:r>
              <a:rPr lang="en-US" altLang="x-none" dirty="0" smtClean="0"/>
              <a:t>km </a:t>
            </a:r>
          </a:p>
          <a:p>
            <a:pPr lvl="1">
              <a:buFont typeface="Arial"/>
              <a:buChar char="•"/>
              <a:defRPr/>
            </a:pPr>
            <a:r>
              <a:rPr lang="en-US" altLang="x-none" dirty="0" smtClean="0"/>
              <a:t>Convert to AU:</a:t>
            </a:r>
            <a:endParaRPr lang="en-US" altLang="x-none" dirty="0"/>
          </a:p>
          <a:p>
            <a:pPr lvl="1">
              <a:buFont typeface="Arial"/>
              <a:buChar char="•"/>
              <a:defRPr/>
            </a:pPr>
            <a:r>
              <a:rPr lang="en-US" altLang="x-none" dirty="0" smtClean="0"/>
              <a:t>9.46x10</a:t>
            </a:r>
            <a:r>
              <a:rPr lang="en-US" altLang="x-none" baseline="30000" dirty="0" smtClean="0"/>
              <a:t>12</a:t>
            </a:r>
            <a:r>
              <a:rPr lang="en-US" altLang="x-none" dirty="0" smtClean="0"/>
              <a:t> km </a:t>
            </a:r>
            <a:r>
              <a:rPr lang="en-US" altLang="x-none" dirty="0">
                <a:sym typeface="Symbol" charset="2"/>
              </a:rPr>
              <a:t> 63,000 </a:t>
            </a:r>
            <a:r>
              <a:rPr lang="en-US" altLang="x-none" dirty="0" smtClean="0">
                <a:sym typeface="Symbol" charset="2"/>
              </a:rPr>
              <a:t>au</a:t>
            </a:r>
          </a:p>
          <a:p>
            <a:pPr>
              <a:buFont typeface="Arial"/>
              <a:buChar char="•"/>
              <a:defRPr/>
            </a:pPr>
            <a:endParaRPr lang="en-US" altLang="x-none" dirty="0">
              <a:sym typeface="Symbol" charset="2"/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150485"/>
            <a:ext cx="3086101" cy="316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62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a light year?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244600"/>
            <a:ext cx="6464300" cy="4973320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  <a:defRPr/>
            </a:pPr>
            <a:r>
              <a:rPr lang="en-US" altLang="x-none" sz="3000" dirty="0" smtClean="0">
                <a:sym typeface="Symbol" charset="2"/>
              </a:rPr>
              <a:t>Important figure </a:t>
            </a:r>
            <a:r>
              <a:rPr lang="en-US" altLang="x-none" sz="3000" dirty="0">
                <a:sym typeface="Symbol" charset="2"/>
              </a:rPr>
              <a:t>of merit: The Sun is 8.3 light-minutes away from the Earth</a:t>
            </a:r>
          </a:p>
          <a:p>
            <a:pPr lvl="1">
              <a:buFont typeface="Arial"/>
              <a:buChar char="•"/>
              <a:defRPr/>
            </a:pPr>
            <a:r>
              <a:rPr lang="mr-IN" altLang="x-none" sz="3000" dirty="0" smtClean="0">
                <a:sym typeface="Symbol" charset="2"/>
              </a:rPr>
              <a:t>…</a:t>
            </a:r>
            <a:r>
              <a:rPr lang="en-US" altLang="x-none" sz="3000" dirty="0" smtClean="0">
                <a:sym typeface="Symbol" charset="2"/>
              </a:rPr>
              <a:t>what </a:t>
            </a:r>
            <a:r>
              <a:rPr lang="en-US" altLang="x-none" sz="3000" dirty="0">
                <a:sym typeface="Symbol" charset="2"/>
              </a:rPr>
              <a:t>does this mean for us</a:t>
            </a:r>
            <a:r>
              <a:rPr lang="en-US" altLang="x-none" sz="3000" dirty="0" smtClean="0">
                <a:sym typeface="Symbol" charset="2"/>
              </a:rPr>
              <a:t>?</a:t>
            </a:r>
          </a:p>
          <a:p>
            <a:pPr lvl="1">
              <a:buFont typeface="Arial"/>
              <a:buChar char="•"/>
              <a:defRPr/>
            </a:pPr>
            <a:r>
              <a:rPr lang="en-US" altLang="x-none" sz="3000" dirty="0" smtClean="0">
                <a:sym typeface="Symbol" charset="2"/>
              </a:rPr>
              <a:t>This is a limit on space weather forecasting warning time!</a:t>
            </a:r>
          </a:p>
          <a:p>
            <a:pPr lvl="1">
              <a:buFont typeface="Arial"/>
              <a:buChar char="•"/>
              <a:defRPr/>
            </a:pPr>
            <a:endParaRPr lang="en-US" sz="3000" dirty="0">
              <a:sym typeface="Symbol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0" y="152146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AS17-148-22727_lr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5767" y="0"/>
            <a:ext cx="5975670" cy="597567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EARTH: </a:t>
            </a:r>
            <a:r>
              <a:rPr lang="en-US" smtClean="0">
                <a:sym typeface="Avenir Book"/>
              </a:rPr>
              <a:t>1/10th of a light-second all the way around</a:t>
            </a:r>
            <a:endParaRPr lang="en-US" dirty="0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4140977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ibbous_Mo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9505" y="-147975"/>
            <a:ext cx="6652991" cy="574533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MOON: </a:t>
            </a:r>
            <a:r>
              <a:rPr lang="en-US" smtClean="0">
                <a:sym typeface="Avenir Book"/>
              </a:rPr>
              <a:t>1 light-second away</a:t>
            </a:r>
            <a:endParaRPr lang="en-US" dirty="0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5398671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668302"/>
            <a:ext cx="8991600" cy="1645920"/>
          </a:xfrm>
        </p:spPr>
        <p:txBody>
          <a:bodyPr/>
          <a:lstStyle/>
          <a:p>
            <a:r>
              <a:rPr lang="en-US" dirty="0" smtClean="0"/>
              <a:t>(Logistical note/demo: </a:t>
            </a:r>
            <a:r>
              <a:rPr lang="en-US" dirty="0" err="1" smtClean="0"/>
              <a:t>MasteringAstronomy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2475187"/>
            <a:ext cx="8991600" cy="4035972"/>
          </a:xfrm>
        </p:spPr>
        <p:txBody>
          <a:bodyPr>
            <a:normAutofit fontScale="92500"/>
          </a:bodyPr>
          <a:lstStyle/>
          <a:p>
            <a:pPr marL="457200" indent="-457200">
              <a:buFont typeface="AppleColorEmoji" charset="0"/>
              <a:buChar char="🌟"/>
            </a:pPr>
            <a:r>
              <a:rPr lang="en-US" sz="3000" b="1" dirty="0" smtClean="0"/>
              <a:t>Assignment 1: Tutorial on how to use Mastering Astronomy, due by 8/23, 11:59pm.  Average time: 23 minutes</a:t>
            </a:r>
          </a:p>
          <a:p>
            <a:endParaRPr lang="en-US" sz="3000" b="1" dirty="0" smtClean="0"/>
          </a:p>
          <a:p>
            <a:pPr marL="457200" indent="-457200">
              <a:buFont typeface="AppleColorEmoji" charset="0"/>
              <a:buChar char="🌟"/>
            </a:pPr>
            <a:r>
              <a:rPr lang="en-US" sz="3000" b="1" dirty="0" smtClean="0"/>
              <a:t>Assignment 2: Chapter 1, due by 8/22, 11:59pm. Estimated time: 51mins</a:t>
            </a:r>
          </a:p>
          <a:p>
            <a:r>
              <a:rPr lang="en-US" sz="3000" dirty="0" smtClean="0"/>
              <a:t>Try to do </a:t>
            </a:r>
            <a:r>
              <a:rPr lang="en-US" sz="3000" dirty="0" err="1" smtClean="0"/>
              <a:t>homeworks</a:t>
            </a:r>
            <a:r>
              <a:rPr lang="en-US" sz="3000" dirty="0" smtClean="0"/>
              <a:t> as early as you possibly can, they have tutorials, animations, and helpful info- not just questions.</a:t>
            </a:r>
          </a:p>
        </p:txBody>
      </p:sp>
    </p:spTree>
    <p:extLst>
      <p:ext uri="{BB962C8B-B14F-4D97-AF65-F5344CB8AC3E}">
        <p14:creationId xmlns:p14="http://schemas.microsoft.com/office/powerpoint/2010/main" val="27260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latest_4096_019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4397" y="-750883"/>
            <a:ext cx="9203207" cy="920320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SUN: </a:t>
            </a:r>
            <a:r>
              <a:rPr lang="en-US" smtClean="0">
                <a:sym typeface="Avenir Book"/>
              </a:rPr>
              <a:t>500 light-seconds away (8 light-minutes)</a:t>
            </a:r>
            <a:endParaRPr lang="en-US" dirty="0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281260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jupiterp_cassini_full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0856" y="138724"/>
            <a:ext cx="4693328" cy="586666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JUPITER: </a:t>
            </a:r>
            <a:r>
              <a:rPr lang="en-US" smtClean="0">
                <a:sym typeface="Avenir Book"/>
              </a:rPr>
              <a:t>40 light-minutes away</a:t>
            </a:r>
            <a:endParaRPr lang="en-US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4434981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aturn_malmerCassini_5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0" y="1632536"/>
            <a:ext cx="9144001" cy="359292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SATURN: </a:t>
            </a:r>
            <a:r>
              <a:rPr lang="en-US" smtClean="0">
                <a:sym typeface="Avenir Book"/>
              </a:rPr>
              <a:t>75 light-minutes away</a:t>
            </a:r>
            <a:endParaRPr lang="en-US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7508821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120" y="762000"/>
            <a:ext cx="4460240" cy="4460240"/>
          </a:xfrm>
          <a:prstGeom prst="rect">
            <a:avLst/>
          </a:prstGeom>
        </p:spPr>
      </p:pic>
      <p:sp>
        <p:nvSpPr>
          <p:cNvPr id="11" name="Shape 8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PLUTO: </a:t>
            </a:r>
            <a:r>
              <a:rPr lang="en-US" smtClean="0">
                <a:sym typeface="Avenir Book"/>
              </a:rPr>
              <a:t>5 light-hours away</a:t>
            </a:r>
            <a:endParaRPr lang="en-US" dirty="0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4630407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Scale of the Solar </a:t>
            </a:r>
            <a:r>
              <a:rPr lang="en-US" sz="3600" dirty="0" smtClean="0"/>
              <a:t>System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3A77C-35B7-7543-971D-294C06C46AFD}" type="slidenum">
              <a:rPr lang="en-US"/>
              <a:pPr/>
              <a:t>24</a:t>
            </a:fld>
            <a:endParaRPr lang="en-US"/>
          </a:p>
        </p:txBody>
      </p:sp>
      <p:pic>
        <p:nvPicPr>
          <p:cNvPr id="64518" name="Picture 6" descr="solarsystem1_resized_2inwid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7864" y="1861066"/>
            <a:ext cx="5029200" cy="4022770"/>
          </a:xfrm>
          <a:prstGeom prst="rect">
            <a:avLst/>
          </a:prstGeom>
          <a:noFill/>
        </p:spPr>
      </p:pic>
      <p:sp>
        <p:nvSpPr>
          <p:cNvPr id="64519" name="Rectangle 7"/>
          <p:cNvSpPr>
            <a:spLocks noChangeArrowheads="1"/>
          </p:cNvSpPr>
          <p:nvPr/>
        </p:nvSpPr>
        <p:spPr bwMode="auto">
          <a:xfrm>
            <a:off x="1251986" y="1156979"/>
            <a:ext cx="4311501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Let’s build a 1 : 10,000,000,000 solar system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76401" y="2413000"/>
            <a:ext cx="97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Mercury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27815" y="2413000"/>
            <a:ext cx="1567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salt/sand grain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76401" y="1676400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27816" y="1676400"/>
            <a:ext cx="1159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grapefruit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8001" y="2667000"/>
            <a:ext cx="137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 feet away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76400" y="3149600"/>
            <a:ext cx="75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Venus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27816" y="3149600"/>
            <a:ext cx="12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peppercorn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48001" y="3429000"/>
            <a:ext cx="137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 feet away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76401" y="3886200"/>
            <a:ext cx="68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Earth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27816" y="3886200"/>
            <a:ext cx="12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peppercorn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48001" y="4191000"/>
            <a:ext cx="137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49 feet away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76400" y="4622800"/>
            <a:ext cx="65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27816" y="4622800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salt / small pepper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48001" y="4888468"/>
            <a:ext cx="1378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75 feet away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76400" y="5359400"/>
            <a:ext cx="82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Jupiter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27816" y="5359400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marble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048000" y="5638800"/>
            <a:ext cx="1495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250 feet away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76400" y="6096000"/>
            <a:ext cx="67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Pluto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27815" y="60960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 of pin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48000" y="6336268"/>
            <a:ext cx="15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1/3 mile away</a:t>
            </a:r>
          </a:p>
        </p:txBody>
      </p:sp>
    </p:spTree>
    <p:extLst>
      <p:ext uri="{BB962C8B-B14F-4D97-AF65-F5344CB8AC3E}">
        <p14:creationId xmlns:p14="http://schemas.microsoft.com/office/powerpoint/2010/main" val="36817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New_shot_of_Proxima_Centauri,_our_nearest_neighbou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98420" y="-1"/>
            <a:ext cx="699516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8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PROXIMA CENTAURI: </a:t>
            </a:r>
            <a:r>
              <a:rPr lang="en-US" smtClean="0">
                <a:sym typeface="Avenir Book"/>
              </a:rPr>
              <a:t>4 light-years away</a:t>
            </a:r>
            <a:endParaRPr lang="en-US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6381439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orion_spinelli_c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2952" y="-10535"/>
            <a:ext cx="7306096" cy="625244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8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BETELGEUSE: </a:t>
            </a:r>
            <a:r>
              <a:rPr lang="en-US" smtClean="0">
                <a:sym typeface="Avenir Book"/>
              </a:rPr>
              <a:t>600 light-years away</a:t>
            </a:r>
            <a:endParaRPr lang="en-US" dirty="0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940992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orion_hubble_60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0" y="-1"/>
            <a:ext cx="6858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9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ORION NEBULA: </a:t>
            </a:r>
            <a:r>
              <a:rPr lang="en-US" smtClean="0">
                <a:sym typeface="Avenir Book"/>
              </a:rPr>
              <a:t>1300 light-years away</a:t>
            </a:r>
            <a:endParaRPr lang="en-US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9782482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Milky_Way_Arc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340" y="0"/>
            <a:ext cx="20484848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9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MILKY WAY’S CENTER: </a:t>
            </a:r>
            <a:r>
              <a:rPr lang="en-US" smtClean="0">
                <a:sym typeface="Avenir Book"/>
              </a:rPr>
              <a:t>25,000 light-years away</a:t>
            </a:r>
            <a:endParaRPr lang="en-US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828136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Andromeda_Galaxy_(with_h-alpha)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7061" y="0"/>
            <a:ext cx="10437878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9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ANDROMEDA GALAXY: </a:t>
            </a:r>
            <a:r>
              <a:rPr lang="en-US" smtClean="0">
                <a:sym typeface="Avenir Book"/>
              </a:rPr>
              <a:t>2,500,000 light-years away</a:t>
            </a:r>
            <a:endParaRPr lang="en-US" dirty="0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671501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Today in science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270000"/>
            <a:ext cx="5358383" cy="5588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“Academic </a:t>
            </a:r>
            <a:r>
              <a:rPr lang="en-US" b="1" dirty="0"/>
              <a:t>writes 270 Wikipedia pages in a year to get female scientists </a:t>
            </a:r>
            <a:r>
              <a:rPr lang="en-US" b="1" dirty="0" smtClean="0"/>
              <a:t>noticed”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https://</a:t>
            </a:r>
            <a:r>
              <a:rPr lang="en-US" dirty="0" err="1"/>
              <a:t>www.theguardian.com</a:t>
            </a:r>
            <a:r>
              <a:rPr lang="en-US" dirty="0"/>
              <a:t>/education/2018/</a:t>
            </a:r>
            <a:r>
              <a:rPr lang="en-US" dirty="0" err="1"/>
              <a:t>jul</a:t>
            </a:r>
            <a:r>
              <a:rPr lang="en-US" dirty="0"/>
              <a:t>/24/academic-writes-270-wikipedia-pages-year-female-scientists-noticed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205444" y="1270000"/>
            <a:ext cx="5752093" cy="5359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2011, 90% of Wikipedia contributors/editors surveyed identified as male and white</a:t>
            </a:r>
          </a:p>
          <a:p>
            <a:r>
              <a:rPr lang="en-US" dirty="0" smtClean="0"/>
              <a:t>Who the contributors are affect what the content is you read!</a:t>
            </a:r>
          </a:p>
          <a:p>
            <a:r>
              <a:rPr lang="en-US" dirty="0"/>
              <a:t>Dr. Jess </a:t>
            </a:r>
            <a:r>
              <a:rPr lang="en-US" dirty="0" smtClean="0"/>
              <a:t>Wade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en.wikipedia.org/wiki/Emma_McCoy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en.wikipedia.org/wiki/Susan_Goldberg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en.wikipedia.org/wiki/Kim_Cobb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19" y="2288540"/>
            <a:ext cx="5710144" cy="342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1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hs-2005-12-a-print.jpeg"/>
          <p:cNvPicPr>
            <a:picLocks noChangeAspect="1"/>
          </p:cNvPicPr>
          <p:nvPr/>
        </p:nvPicPr>
        <p:blipFill rotWithShape="1">
          <a:blip r:embed="rId3">
            <a:extLst/>
          </a:blip>
          <a:srcRect l="3613" t="7924" r="4442" b="12091"/>
          <a:stretch/>
        </p:blipFill>
        <p:spPr>
          <a:xfrm>
            <a:off x="1596966" y="0"/>
            <a:ext cx="9213789" cy="641237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0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WHIRLPOOL GALAXY: </a:t>
            </a:r>
            <a:r>
              <a:rPr lang="en-US" smtClean="0">
                <a:sym typeface="Avenir Book"/>
              </a:rPr>
              <a:t>25,000,000 light-years away</a:t>
            </a:r>
            <a:endParaRPr lang="en-US" dirty="0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175303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hs-2014-27-a-xlarge_we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-11852"/>
            <a:ext cx="9144001" cy="835068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0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FIRST GALAXIES: </a:t>
            </a:r>
            <a:r>
              <a:rPr lang="en-US" smtClean="0">
                <a:sym typeface="Avenir Book"/>
              </a:rPr>
              <a:t>10,000,000,000 light-years away</a:t>
            </a:r>
            <a:endParaRPr lang="en-US" dirty="0"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9269254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lanckFig_red_map_colbar_no-out_3000px_CMB_car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15948" y="-1763643"/>
            <a:ext cx="15061153" cy="941322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254643" y="5867400"/>
            <a:ext cx="12446643" cy="990600"/>
          </a:xfrm>
        </p:spPr>
        <p:txBody>
          <a:bodyPr>
            <a:normAutofit fontScale="90000"/>
          </a:bodyPr>
          <a:lstStyle/>
          <a:p>
            <a:r>
              <a:rPr lang="en-US" smtClean="0"/>
              <a:t>THE COSMIC MICROWAVE BACKGROUND:</a:t>
            </a:r>
            <a:br>
              <a:rPr lang="en-US" smtClean="0"/>
            </a:br>
            <a:r>
              <a:rPr lang="en-US" smtClean="0"/>
              <a:t>13,800,000,000 light-years away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6123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58" name="Rectangle 3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Far away means back in </a:t>
            </a:r>
            <a:r>
              <a:rPr lang="en-US" dirty="0" smtClean="0"/>
              <a:t>time </a:t>
            </a:r>
            <a:endParaRPr lang="en-US" dirty="0" smtClean="0"/>
          </a:p>
        </p:txBody>
      </p:sp>
      <p:sp>
        <p:nvSpPr>
          <p:cNvPr id="231459" name="Rectangle 35"/>
          <p:cNvSpPr>
            <a:spLocks noGrp="1" noChangeArrowheads="1"/>
          </p:cNvSpPr>
          <p:nvPr>
            <p:ph idx="1"/>
          </p:nvPr>
        </p:nvSpPr>
        <p:spPr>
          <a:xfrm>
            <a:off x="495300" y="1244600"/>
            <a:ext cx="11201400" cy="5613400"/>
          </a:xfrm>
        </p:spPr>
        <p:txBody>
          <a:bodyPr/>
          <a:lstStyle/>
          <a:p>
            <a:r>
              <a:rPr lang="en-US" dirty="0" smtClean="0"/>
              <a:t>Light travels at a finite speed (300,000 km/s).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Thus, we see objects as they were in the past:</a:t>
            </a:r>
          </a:p>
          <a:p>
            <a:pPr marL="0" indent="0" algn="ctr">
              <a:buNone/>
            </a:pPr>
            <a:r>
              <a:rPr lang="en-US" b="1" i="1" dirty="0" smtClean="0"/>
              <a:t>The farther away we look in distance, the further back we look in time.</a:t>
            </a:r>
          </a:p>
        </p:txBody>
      </p:sp>
      <p:graphicFrame>
        <p:nvGraphicFramePr>
          <p:cNvPr id="231455" name="Group 31"/>
          <p:cNvGraphicFramePr>
            <a:graphicFrameLocks noGrp="1"/>
          </p:cNvGraphicFramePr>
          <p:nvPr/>
        </p:nvGraphicFramePr>
        <p:xfrm>
          <a:off x="2306638" y="1751013"/>
          <a:ext cx="6488112" cy="2824164"/>
        </p:xfrm>
        <a:graphic>
          <a:graphicData uri="http://schemas.openxmlformats.org/drawingml/2006/table">
            <a:tbl>
              <a:tblPr/>
              <a:tblGrid>
                <a:gridCol w="3363912"/>
                <a:gridCol w="3124200"/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Destination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Light travel time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Moon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 second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 minutes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Sirius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 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Andromeda Galaxy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2.5 million 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833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err="1" smtClean="0"/>
              <a:t>How</a:t>
            </a:r>
            <a:r>
              <a:rPr lang="ro-RO" dirty="0" smtClean="0"/>
              <a:t> </a:t>
            </a:r>
            <a:r>
              <a:rPr lang="ro-RO" dirty="0" smtClean="0"/>
              <a:t>do </a:t>
            </a:r>
            <a:r>
              <a:rPr lang="ro-RO" dirty="0" err="1" smtClean="0"/>
              <a:t>we</a:t>
            </a:r>
            <a:r>
              <a:rPr lang="ro-RO" dirty="0" smtClean="0"/>
              <a:t> </a:t>
            </a:r>
            <a:r>
              <a:rPr lang="ro-RO" dirty="0" err="1" smtClean="0"/>
              <a:t>know</a:t>
            </a:r>
            <a:r>
              <a:rPr lang="ro-RO" dirty="0" smtClean="0"/>
              <a:t> </a:t>
            </a:r>
            <a:r>
              <a:rPr lang="ro-RO" dirty="0" err="1" smtClean="0"/>
              <a:t>the</a:t>
            </a:r>
            <a:r>
              <a:rPr lang="ro-RO" dirty="0" smtClean="0"/>
              <a:t> </a:t>
            </a:r>
            <a:r>
              <a:rPr lang="ro-RO" dirty="0" err="1" smtClean="0"/>
              <a:t>Earth</a:t>
            </a:r>
            <a:r>
              <a:rPr lang="ro-RO" dirty="0" smtClean="0"/>
              <a:t> </a:t>
            </a:r>
            <a:r>
              <a:rPr lang="ro-RO" dirty="0" err="1" smtClean="0"/>
              <a:t>is</a:t>
            </a:r>
            <a:r>
              <a:rPr lang="ro-RO" dirty="0" smtClean="0"/>
              <a:t> </a:t>
            </a:r>
            <a:r>
              <a:rPr lang="ro-RO" dirty="0" err="1" smtClean="0"/>
              <a:t>round</a:t>
            </a:r>
            <a:r>
              <a:rPr lang="ro-RO" dirty="0" smtClean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244599"/>
            <a:ext cx="11201400" cy="53812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watching a ship over the horizon</a:t>
            </a:r>
          </a:p>
          <a:p>
            <a:r>
              <a:rPr lang="en-US" dirty="0" smtClean="0"/>
              <a:t>looking </a:t>
            </a:r>
            <a:r>
              <a:rPr lang="en-US" dirty="0"/>
              <a:t>at moon, seeing the shadow in eclipses</a:t>
            </a:r>
          </a:p>
          <a:p>
            <a:r>
              <a:rPr lang="en-US" dirty="0" smtClean="0"/>
              <a:t>the </a:t>
            </a:r>
            <a:r>
              <a:rPr lang="en-US" dirty="0"/>
              <a:t>diffraction of light at sunset</a:t>
            </a:r>
          </a:p>
          <a:p>
            <a:r>
              <a:rPr lang="en-US" dirty="0"/>
              <a:t>follow the path of a single star</a:t>
            </a:r>
          </a:p>
          <a:p>
            <a:r>
              <a:rPr lang="en-US" dirty="0"/>
              <a:t>two structures at different locations on Earth, measure their shadows</a:t>
            </a:r>
          </a:p>
          <a:p>
            <a:r>
              <a:rPr lang="en-US" dirty="0"/>
              <a:t>we have time zones (and can call our friends where it’s dark)</a:t>
            </a:r>
          </a:p>
          <a:p>
            <a:r>
              <a:rPr lang="en-US" dirty="0"/>
              <a:t>sail around the planet</a:t>
            </a:r>
          </a:p>
          <a:p>
            <a:r>
              <a:rPr lang="en-US" dirty="0"/>
              <a:t>we can orbit the Earth and look at it</a:t>
            </a:r>
          </a:p>
          <a:p>
            <a:r>
              <a:rPr lang="en-US" dirty="0"/>
              <a:t>stars different cross hemispheres</a:t>
            </a:r>
          </a:p>
          <a:p>
            <a:r>
              <a:rPr lang="en-US" dirty="0"/>
              <a:t>double sunsets! (you can take an elevator up a tall building to see a second sunset)</a:t>
            </a:r>
          </a:p>
          <a:p>
            <a:r>
              <a:rPr lang="en-US" dirty="0"/>
              <a:t>theoretical considerations! gravity pressing down symmetrically makes things round</a:t>
            </a:r>
          </a:p>
          <a:p>
            <a:r>
              <a:rPr lang="en-US" dirty="0"/>
              <a:t>angles of a triangle not matching 180</a:t>
            </a:r>
          </a:p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876" y="2566333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7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the Universe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x-none">
                <a:ea typeface="ＭＳ Ｐゴシック" charset="-128"/>
              </a:rPr>
              <a:t>Our Cosmic Origins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 sz="3200" dirty="0">
                <a:ea typeface="ＭＳ Ｐゴシック" charset="-128"/>
              </a:rPr>
              <a:t>Big Bang – beginning of the </a:t>
            </a:r>
            <a:r>
              <a:rPr lang="en-US" altLang="x-none" sz="3200" dirty="0" smtClean="0">
                <a:ea typeface="ＭＳ Ｐゴシック" charset="-128"/>
              </a:rPr>
              <a:t>Universe: ~14 </a:t>
            </a:r>
            <a:r>
              <a:rPr lang="en-US" altLang="x-none" sz="3200" dirty="0">
                <a:ea typeface="ＭＳ Ｐゴシック" charset="-128"/>
              </a:rPr>
              <a:t>billion years </a:t>
            </a:r>
            <a:r>
              <a:rPr lang="en-US" altLang="x-none" sz="3200" dirty="0" smtClean="0">
                <a:ea typeface="ＭＳ Ｐゴシック" charset="-128"/>
              </a:rPr>
              <a:t>ago</a:t>
            </a:r>
          </a:p>
          <a:p>
            <a:r>
              <a:rPr lang="en-US" altLang="x-none" sz="3200" dirty="0" smtClean="0">
                <a:ea typeface="ＭＳ Ｐゴシック" charset="-128"/>
              </a:rPr>
              <a:t>Galaxy groups/clusters </a:t>
            </a:r>
            <a:r>
              <a:rPr lang="en-US" altLang="x-none" sz="3200" dirty="0">
                <a:ea typeface="ＭＳ Ｐゴシック" charset="-128"/>
              </a:rPr>
              <a:t>are flying away from each </a:t>
            </a:r>
            <a:r>
              <a:rPr lang="en-US" altLang="x-none" sz="3200" dirty="0" smtClean="0">
                <a:ea typeface="ＭＳ Ｐゴシック" charset="-128"/>
              </a:rPr>
              <a:t>other</a:t>
            </a:r>
            <a:endParaRPr lang="en-US" altLang="x-none" sz="3200" dirty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483" y="2642542"/>
            <a:ext cx="6901159" cy="42154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07" y="2944472"/>
            <a:ext cx="4261944" cy="29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x-none">
                <a:ea typeface="ＭＳ Ｐゴシック" charset="-128"/>
              </a:rPr>
              <a:t>Our Cosmic Origins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x-none" sz="3200" dirty="0">
                <a:ea typeface="ＭＳ Ｐゴシック" charset="-128"/>
              </a:rPr>
              <a:t>Big Bang – beginning of the </a:t>
            </a:r>
            <a:r>
              <a:rPr lang="en-US" altLang="x-none" sz="3200" dirty="0" smtClean="0">
                <a:ea typeface="ＭＳ Ｐゴシック" charset="-128"/>
              </a:rPr>
              <a:t>Universe: ~14 </a:t>
            </a:r>
            <a:r>
              <a:rPr lang="en-US" altLang="x-none" sz="3200" dirty="0">
                <a:ea typeface="ＭＳ Ｐゴシック" charset="-128"/>
              </a:rPr>
              <a:t>billion years </a:t>
            </a:r>
            <a:r>
              <a:rPr lang="en-US" altLang="x-none" sz="3200" dirty="0" smtClean="0">
                <a:ea typeface="ＭＳ Ｐゴシック" charset="-128"/>
              </a:rPr>
              <a:t>ago</a:t>
            </a:r>
          </a:p>
          <a:p>
            <a:r>
              <a:rPr lang="en-US" altLang="x-none" sz="3200" dirty="0" smtClean="0">
                <a:ea typeface="ＭＳ Ｐゴシック" charset="-128"/>
              </a:rPr>
              <a:t>Galaxy groups/clusters </a:t>
            </a:r>
            <a:r>
              <a:rPr lang="en-US" altLang="x-none" sz="3200" dirty="0">
                <a:ea typeface="ＭＳ Ｐゴシック" charset="-128"/>
              </a:rPr>
              <a:t>are flying away from each other</a:t>
            </a:r>
          </a:p>
          <a:p>
            <a:r>
              <a:rPr lang="en-US" altLang="x-none" sz="3200" dirty="0">
                <a:ea typeface="ＭＳ Ｐゴシック" charset="-128"/>
              </a:rPr>
              <a:t>No expansion within </a:t>
            </a:r>
            <a:r>
              <a:rPr lang="en-US" altLang="x-none" sz="3200" dirty="0" smtClean="0">
                <a:ea typeface="ＭＳ Ｐゴシック" charset="-128"/>
              </a:rPr>
              <a:t>galaxies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x-none" sz="3200" dirty="0" smtClean="0"/>
              <a:t>Only </a:t>
            </a:r>
            <a:r>
              <a:rPr lang="en-US" altLang="x-none" sz="3200" dirty="0"/>
              <a:t>hydrogen &amp; helium in the early Universe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x-none" sz="3200" dirty="0" smtClean="0"/>
              <a:t>All </a:t>
            </a:r>
            <a:r>
              <a:rPr lang="en-US" altLang="x-none" sz="3200" dirty="0"/>
              <a:t>other elements were created inside </a:t>
            </a:r>
            <a:r>
              <a:rPr lang="en-US" altLang="x-none" sz="3200" dirty="0" smtClean="0"/>
              <a:t>stars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x-none" sz="3200" u="sng" dirty="0">
                <a:solidFill>
                  <a:schemeClr val="tx2"/>
                </a:solidFill>
              </a:rPr>
              <a:t>We are all created from the </a:t>
            </a:r>
            <a:r>
              <a:rPr lang="en-US" altLang="x-none" sz="3200" u="sng" dirty="0" smtClean="0">
                <a:solidFill>
                  <a:schemeClr val="tx2"/>
                </a:solidFill>
              </a:rPr>
              <a:t>star </a:t>
            </a:r>
            <a:r>
              <a:rPr lang="en-US" altLang="ja-JP" sz="3200" u="sng" dirty="0" smtClean="0">
                <a:solidFill>
                  <a:schemeClr val="tx2"/>
                </a:solidFill>
              </a:rPr>
              <a:t>stuff</a:t>
            </a:r>
            <a:endParaRPr lang="en-US" altLang="ja-JP" sz="3200" u="sng" dirty="0">
              <a:solidFill>
                <a:schemeClr val="tx2"/>
              </a:solidFill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x-none" sz="3200" dirty="0"/>
              <a:t>Current composition of the Sun: 70</a:t>
            </a:r>
            <a:r>
              <a:rPr lang="en-US" altLang="x-none" sz="3200" dirty="0" smtClean="0"/>
              <a:t>% H</a:t>
            </a:r>
            <a:r>
              <a:rPr lang="en-US" altLang="x-none" sz="3200" dirty="0"/>
              <a:t>, 28</a:t>
            </a:r>
            <a:r>
              <a:rPr lang="en-US" altLang="x-none" sz="3200" dirty="0" smtClean="0"/>
              <a:t>% He</a:t>
            </a:r>
            <a:r>
              <a:rPr lang="en-US" altLang="x-none" sz="3200" dirty="0"/>
              <a:t>, </a:t>
            </a:r>
            <a:r>
              <a:rPr lang="en-US" altLang="x-none" sz="3200" dirty="0" smtClean="0"/>
              <a:t>2% others</a:t>
            </a:r>
            <a:endParaRPr lang="en-US" altLang="x-none" sz="3200" dirty="0">
              <a:ea typeface="ＭＳ Ｐゴシック" charset="-128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23281" y="2436617"/>
            <a:ext cx="2991749" cy="287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1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x-none" dirty="0" smtClean="0">
                <a:ea typeface="ＭＳ Ｐゴシック" charset="-128"/>
              </a:rPr>
              <a:t>The Cosmic Calendar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charset="2"/>
              <a:buChar char="q"/>
            </a:pPr>
            <a:r>
              <a:rPr lang="en-US" altLang="x-none" sz="3200" dirty="0">
                <a:solidFill>
                  <a:schemeClr val="tx2"/>
                </a:solidFill>
                <a:ea typeface="ＭＳ Ｐゴシック" charset="-128"/>
              </a:rPr>
              <a:t>The entire age of the Universe – 1 </a:t>
            </a:r>
            <a:r>
              <a:rPr lang="en-US" altLang="x-none" sz="3200" dirty="0" smtClean="0">
                <a:solidFill>
                  <a:schemeClr val="tx2"/>
                </a:solidFill>
                <a:ea typeface="ＭＳ Ｐゴシック" charset="-128"/>
              </a:rPr>
              <a:t>year</a:t>
            </a:r>
          </a:p>
          <a:p>
            <a:r>
              <a:rPr lang="en-US" altLang="x-none" sz="3200" dirty="0">
                <a:ea typeface="ＭＳ Ｐゴシック" charset="-128"/>
              </a:rPr>
              <a:t>The Milky Way formation </a:t>
            </a:r>
            <a:r>
              <a:rPr lang="en-US" altLang="x-none" sz="3200" dirty="0">
                <a:ea typeface="ＭＳ Ｐゴシック" charset="-128"/>
                <a:sym typeface="Symbol" charset="2"/>
              </a:rPr>
              <a:t></a:t>
            </a:r>
            <a:r>
              <a:rPr lang="en-US" altLang="x-none" sz="3200" dirty="0">
                <a:ea typeface="ＭＳ Ｐゴシック" charset="-128"/>
              </a:rPr>
              <a:t> February</a:t>
            </a:r>
          </a:p>
          <a:p>
            <a:r>
              <a:rPr lang="en-US" altLang="x-none" sz="3200" dirty="0">
                <a:ea typeface="ＭＳ Ｐゴシック" charset="-128"/>
              </a:rPr>
              <a:t>The Solar System formation – August 13</a:t>
            </a:r>
          </a:p>
          <a:p>
            <a:r>
              <a:rPr lang="en-US" altLang="x-none" sz="3200" dirty="0">
                <a:ea typeface="ＭＳ Ｐゴシック" charset="-128"/>
              </a:rPr>
              <a:t>Large creatures appeared on Earth – December 13</a:t>
            </a:r>
          </a:p>
          <a:p>
            <a:r>
              <a:rPr lang="en-US" altLang="x-none" sz="3200" dirty="0">
                <a:ea typeface="ＭＳ Ｐゴシック" charset="-128"/>
              </a:rPr>
              <a:t>Dinosaurs vanished – December 30</a:t>
            </a:r>
          </a:p>
          <a:p>
            <a:r>
              <a:rPr lang="en-US" altLang="x-none" sz="3200" dirty="0">
                <a:ea typeface="ＭＳ Ｐゴシック" charset="-128"/>
              </a:rPr>
              <a:t>Early humans – December 31, 9:00 p.m.</a:t>
            </a:r>
          </a:p>
          <a:p>
            <a:r>
              <a:rPr lang="en-US" altLang="x-none" sz="3200" dirty="0">
                <a:ea typeface="ＭＳ Ｐゴシック" charset="-128"/>
              </a:rPr>
              <a:t>Egyptian pyramids built – 13 seconds </a:t>
            </a:r>
            <a:r>
              <a:rPr lang="en-US" altLang="x-none" sz="3200" dirty="0" smtClean="0">
                <a:ea typeface="ＭＳ Ｐゴシック" charset="-128"/>
              </a:rPr>
              <a:t>ago</a:t>
            </a:r>
            <a:endParaRPr lang="en-US" altLang="x-none" sz="32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140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9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of what we know is </a:t>
            </a:r>
            <a:r>
              <a:rPr lang="en-US" u="sng" dirty="0" smtClean="0"/>
              <a:t>SO</a:t>
            </a:r>
            <a:r>
              <a:rPr lang="en-US" dirty="0" smtClean="0"/>
              <a:t> recent!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It was just a hot cosmic second ago that Kepler and Galileo demonstrated a heliocentric picture: we orbit the Sun, not the other way around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064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s-2014-27-a-xlarge_web.jpg"/>
          <p:cNvPicPr>
            <a:picLocks noChangeAspect="1"/>
          </p:cNvPicPr>
          <p:nvPr/>
        </p:nvPicPr>
        <p:blipFill rotWithShape="1">
          <a:blip r:embed="rId2">
            <a:extLst/>
          </a:blip>
          <a:srcRect t="8643" b="23235"/>
          <a:stretch/>
        </p:blipFill>
        <p:spPr>
          <a:xfrm>
            <a:off x="584200" y="0"/>
            <a:ext cx="110236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Modern View of the Universe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The Cosmic Perspective, Chapter 1.</a:t>
            </a:r>
          </a:p>
          <a:p>
            <a:r>
              <a:rPr lang="en-US" sz="2200" dirty="0" smtClean="0"/>
              <a:t>Assistant Professor Alicia Aarnio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67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x-none" dirty="0" smtClean="0">
                <a:ea typeface="ＭＳ Ｐゴシック" charset="-128"/>
              </a:rPr>
              <a:t>The Cosmic Calendar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charset="2"/>
              <a:buChar char="q"/>
            </a:pPr>
            <a:r>
              <a:rPr lang="en-US" altLang="x-none" sz="3200" dirty="0">
                <a:solidFill>
                  <a:schemeClr val="tx2"/>
                </a:solidFill>
                <a:ea typeface="ＭＳ Ｐゴシック" charset="-128"/>
              </a:rPr>
              <a:t>The entire age of the Universe – 1 </a:t>
            </a:r>
            <a:r>
              <a:rPr lang="en-US" altLang="x-none" sz="3200" dirty="0" smtClean="0">
                <a:solidFill>
                  <a:schemeClr val="tx2"/>
                </a:solidFill>
                <a:ea typeface="ＭＳ Ｐゴシック" charset="-128"/>
              </a:rPr>
              <a:t>year</a:t>
            </a:r>
          </a:p>
          <a:p>
            <a:r>
              <a:rPr lang="en-US" altLang="x-none" sz="3200" dirty="0">
                <a:ea typeface="ＭＳ Ｐゴシック" charset="-128"/>
              </a:rPr>
              <a:t>The Milky Way formation </a:t>
            </a:r>
            <a:r>
              <a:rPr lang="en-US" altLang="x-none" sz="3200" dirty="0">
                <a:ea typeface="ＭＳ Ｐゴシック" charset="-128"/>
                <a:sym typeface="Symbol" charset="2"/>
              </a:rPr>
              <a:t></a:t>
            </a:r>
            <a:r>
              <a:rPr lang="en-US" altLang="x-none" sz="3200" dirty="0">
                <a:ea typeface="ＭＳ Ｐゴシック" charset="-128"/>
              </a:rPr>
              <a:t> February</a:t>
            </a:r>
          </a:p>
          <a:p>
            <a:r>
              <a:rPr lang="en-US" altLang="x-none" sz="3200" dirty="0">
                <a:ea typeface="ＭＳ Ｐゴシック" charset="-128"/>
              </a:rPr>
              <a:t>The Solar System formation – August 13</a:t>
            </a:r>
          </a:p>
          <a:p>
            <a:r>
              <a:rPr lang="en-US" altLang="x-none" sz="3200" dirty="0">
                <a:ea typeface="ＭＳ Ｐゴシック" charset="-128"/>
              </a:rPr>
              <a:t>Large creatures appeared on Earth – December 13</a:t>
            </a:r>
          </a:p>
          <a:p>
            <a:r>
              <a:rPr lang="en-US" altLang="x-none" sz="3200" dirty="0">
                <a:ea typeface="ＭＳ Ｐゴシック" charset="-128"/>
              </a:rPr>
              <a:t>Dinosaurs vanished – December 30</a:t>
            </a:r>
          </a:p>
          <a:p>
            <a:r>
              <a:rPr lang="en-US" altLang="x-none" sz="3200" dirty="0">
                <a:ea typeface="ＭＳ Ｐゴシック" charset="-128"/>
              </a:rPr>
              <a:t>Early humans – December 31, 9:00 p.m.</a:t>
            </a:r>
          </a:p>
          <a:p>
            <a:r>
              <a:rPr lang="en-US" altLang="x-none" sz="3200" dirty="0">
                <a:ea typeface="ＭＳ Ｐゴシック" charset="-128"/>
              </a:rPr>
              <a:t>Egyptian pyramids built – 13 seconds ago</a:t>
            </a:r>
          </a:p>
          <a:p>
            <a:r>
              <a:rPr lang="en-US" altLang="x-none" sz="3200" dirty="0">
                <a:ea typeface="ＭＳ Ｐゴシック" charset="-128"/>
              </a:rPr>
              <a:t>Your birth – 0.1 second </a:t>
            </a:r>
            <a:r>
              <a:rPr lang="en-US" altLang="x-none" sz="3200" dirty="0" smtClean="0">
                <a:ea typeface="ＭＳ Ｐゴシック" charset="-128"/>
              </a:rPr>
              <a:t>ago</a:t>
            </a:r>
            <a:endParaRPr lang="en-US" altLang="x-none" sz="32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712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1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1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19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Spaceship Earth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b="1" dirty="0" smtClean="0"/>
              <a:t>Our motions in space and time</a:t>
            </a:r>
          </a:p>
          <a:p>
            <a:endParaRPr lang="en-US" sz="2600" b="1" dirty="0"/>
          </a:p>
          <a:p>
            <a:r>
              <a:rPr lang="en-US" sz="2600" b="1" dirty="0" smtClean="0"/>
              <a:t>*not the one at Epcot..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209399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Cosmic Motions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we sit/stand here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Earth is rotating</a:t>
            </a:r>
          </a:p>
        </p:txBody>
      </p:sp>
    </p:spTree>
    <p:extLst>
      <p:ext uri="{BB962C8B-B14F-4D97-AF65-F5344CB8AC3E}">
        <p14:creationId xmlns:p14="http://schemas.microsoft.com/office/powerpoint/2010/main" val="173361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Cosmic Motions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we sit/stand here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Earth is rotating</a:t>
            </a:r>
          </a:p>
          <a:p>
            <a:pPr lvl="1"/>
            <a:r>
              <a:rPr lang="en-US" dirty="0"/>
              <a:t>We’re orbiting the </a:t>
            </a:r>
            <a:r>
              <a:rPr lang="en-US" dirty="0" smtClean="0"/>
              <a:t>Sun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5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Cosmic Motions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we sit/stand here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Earth is rotating</a:t>
            </a:r>
          </a:p>
          <a:p>
            <a:pPr lvl="1"/>
            <a:r>
              <a:rPr lang="en-US" dirty="0"/>
              <a:t>We’re orbiting the </a:t>
            </a:r>
            <a:r>
              <a:rPr lang="en-US" dirty="0" smtClean="0"/>
              <a:t>Sun</a:t>
            </a:r>
          </a:p>
          <a:p>
            <a:pPr lvl="1"/>
            <a:r>
              <a:rPr lang="en-US" dirty="0"/>
              <a:t>The Sun is orbiting the Milky </a:t>
            </a:r>
            <a:r>
              <a:rPr lang="en-US" dirty="0" smtClean="0"/>
              <a:t>Way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26" y="1998985"/>
            <a:ext cx="5920250" cy="39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1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Galactic rotation, dark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244600"/>
            <a:ext cx="6252341" cy="5498662"/>
          </a:xfrm>
        </p:spPr>
        <p:txBody>
          <a:bodyPr>
            <a:normAutofit/>
          </a:bodyPr>
          <a:lstStyle/>
          <a:p>
            <a:r>
              <a:rPr lang="en-US" dirty="0" smtClean="0"/>
              <a:t>How do we know galaxies rotate?</a:t>
            </a:r>
          </a:p>
          <a:p>
            <a:pPr lvl="1"/>
            <a:r>
              <a:rPr lang="en-US" dirty="0" smtClean="0"/>
              <a:t>Observe how smaller parts of them move!</a:t>
            </a:r>
          </a:p>
          <a:p>
            <a:pPr lvl="1"/>
            <a:r>
              <a:rPr lang="en-US" dirty="0" smtClean="0"/>
              <a:t>Compare those observations to physics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What’s weird about galactic rotation is one of Astronomy’s biggest, neatest mysteries</a:t>
            </a:r>
          </a:p>
          <a:p>
            <a:pPr lvl="1"/>
            <a:r>
              <a:rPr lang="en-US" dirty="0" smtClean="0"/>
              <a:t>Who predicted it? Fritz </a:t>
            </a:r>
            <a:r>
              <a:rPr lang="en-US" dirty="0" err="1" smtClean="0"/>
              <a:t>Zwicke</a:t>
            </a:r>
            <a:endParaRPr lang="en-US" dirty="0" smtClean="0"/>
          </a:p>
          <a:p>
            <a:pPr lvl="1"/>
            <a:r>
              <a:rPr lang="en-US" dirty="0" smtClean="0"/>
              <a:t>Who observed it? </a:t>
            </a:r>
            <a:r>
              <a:rPr lang="en-US" b="1" dirty="0" smtClean="0"/>
              <a:t>Vera Rubin and W. Kent Ford, Jr.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313" y="3846786"/>
            <a:ext cx="5266320" cy="2896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379" y="1105147"/>
            <a:ext cx="4477407" cy="316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4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Cosmic Motions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1244600"/>
            <a:ext cx="6819900" cy="4973320"/>
          </a:xfrm>
        </p:spPr>
        <p:txBody>
          <a:bodyPr/>
          <a:lstStyle/>
          <a:p>
            <a:r>
              <a:rPr lang="en-US" dirty="0" smtClean="0"/>
              <a:t>As we sit/stand here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Earth is rotating</a:t>
            </a:r>
          </a:p>
          <a:p>
            <a:pPr lvl="1"/>
            <a:r>
              <a:rPr lang="en-US" dirty="0"/>
              <a:t>We’re orbiting the </a:t>
            </a:r>
            <a:r>
              <a:rPr lang="en-US" dirty="0" smtClean="0"/>
              <a:t>Sun</a:t>
            </a:r>
          </a:p>
          <a:p>
            <a:pPr lvl="1"/>
            <a:r>
              <a:rPr lang="en-US" dirty="0"/>
              <a:t>The Sun is orbiting the Milky Way</a:t>
            </a:r>
          </a:p>
          <a:p>
            <a:pPr lvl="1"/>
            <a:r>
              <a:rPr lang="en-US" dirty="0"/>
              <a:t>The Milky Way is moving in the Local </a:t>
            </a:r>
            <a:r>
              <a:rPr lang="en-US" dirty="0" smtClean="0"/>
              <a:t>Group</a:t>
            </a:r>
          </a:p>
          <a:p>
            <a:pPr lvl="2"/>
            <a:r>
              <a:rPr lang="en-US" dirty="0" smtClean="0"/>
              <a:t>Galaxies in the local group aren’t moving away from us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sz="2600" dirty="0" smtClean="0"/>
              <a:t>    </a:t>
            </a:r>
            <a:r>
              <a:rPr lang="en-US" sz="2300" dirty="0" smtClean="0"/>
              <a:t>Our nearest (large) galactic neighbor,  Andromeda </a:t>
            </a:r>
            <a:r>
              <a:rPr lang="en-US" sz="2300" dirty="0" smtClean="0">
                <a:sym typeface="Wingdings"/>
              </a:rPr>
              <a:t> </a:t>
            </a:r>
            <a:endParaRPr lang="en-US" sz="23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63762" y="3778558"/>
            <a:ext cx="4614860" cy="29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Cosmic Motions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1244600"/>
            <a:ext cx="6252341" cy="4973320"/>
          </a:xfrm>
        </p:spPr>
        <p:txBody>
          <a:bodyPr/>
          <a:lstStyle/>
          <a:p>
            <a:r>
              <a:rPr lang="en-US" dirty="0" smtClean="0"/>
              <a:t>As we sit/stand here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Earth is rotating</a:t>
            </a:r>
          </a:p>
          <a:p>
            <a:pPr lvl="1"/>
            <a:r>
              <a:rPr lang="en-US" dirty="0"/>
              <a:t>We’re orbiting the </a:t>
            </a:r>
            <a:r>
              <a:rPr lang="en-US" dirty="0" smtClean="0"/>
              <a:t>Sun</a:t>
            </a:r>
          </a:p>
          <a:p>
            <a:pPr lvl="1"/>
            <a:r>
              <a:rPr lang="en-US" dirty="0"/>
              <a:t>The Sun is orbiting the Milky Way</a:t>
            </a:r>
          </a:p>
          <a:p>
            <a:pPr lvl="1"/>
            <a:r>
              <a:rPr lang="en-US" dirty="0"/>
              <a:t>The Milky Way is moving in the Local Group</a:t>
            </a:r>
          </a:p>
          <a:p>
            <a:pPr lvl="1"/>
            <a:r>
              <a:rPr lang="en-US" dirty="0"/>
              <a:t>The Local Group is part of a</a:t>
            </a:r>
            <a:r>
              <a:rPr lang="en-US" dirty="0" smtClean="0"/>
              <a:t> </a:t>
            </a:r>
            <a:r>
              <a:rPr lang="en-US" dirty="0"/>
              <a:t>Supercluster of </a:t>
            </a:r>
            <a:r>
              <a:rPr lang="en-US" dirty="0" smtClean="0"/>
              <a:t>galaxies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08" y="1576553"/>
            <a:ext cx="5841509" cy="322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0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Cosmic Motions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1244600"/>
            <a:ext cx="6536121" cy="4973320"/>
          </a:xfrm>
        </p:spPr>
        <p:txBody>
          <a:bodyPr/>
          <a:lstStyle/>
          <a:p>
            <a:r>
              <a:rPr lang="en-US" dirty="0" smtClean="0"/>
              <a:t>As we sit/stand here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Earth is rotating</a:t>
            </a:r>
          </a:p>
          <a:p>
            <a:pPr lvl="1"/>
            <a:r>
              <a:rPr lang="en-US" dirty="0"/>
              <a:t>We’re orbiting the </a:t>
            </a:r>
            <a:r>
              <a:rPr lang="en-US" dirty="0" smtClean="0"/>
              <a:t>Sun</a:t>
            </a:r>
          </a:p>
          <a:p>
            <a:pPr lvl="1"/>
            <a:r>
              <a:rPr lang="en-US" dirty="0"/>
              <a:t>The Sun is orbiting the Milky Way</a:t>
            </a:r>
          </a:p>
          <a:p>
            <a:pPr lvl="1"/>
            <a:r>
              <a:rPr lang="en-US" dirty="0"/>
              <a:t>The Milky Way is moving in the Local Group</a:t>
            </a:r>
          </a:p>
          <a:p>
            <a:pPr lvl="1"/>
            <a:r>
              <a:rPr lang="en-US" dirty="0"/>
              <a:t>The Local Group is part of a</a:t>
            </a:r>
            <a:r>
              <a:rPr lang="en-US" dirty="0" smtClean="0"/>
              <a:t> </a:t>
            </a:r>
            <a:r>
              <a:rPr lang="en-US" dirty="0"/>
              <a:t>Supercluster of galaxies</a:t>
            </a:r>
          </a:p>
          <a:p>
            <a:pPr lvl="1"/>
            <a:r>
              <a:rPr lang="en-US" dirty="0"/>
              <a:t>Superclusters of galaxies are entrained in an expanding </a:t>
            </a:r>
            <a:r>
              <a:rPr lang="en-US" dirty="0" smtClean="0"/>
              <a:t>Universe</a:t>
            </a:r>
            <a:endParaRPr 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41" y="1104829"/>
            <a:ext cx="5560848" cy="5529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human adventure of astronomy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Astronomical Definitions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5300" y="1244600"/>
            <a:ext cx="5196754" cy="4973320"/>
          </a:xfrm>
        </p:spPr>
        <p:txBody>
          <a:bodyPr/>
          <a:lstStyle/>
          <a:p>
            <a:r>
              <a:rPr lang="en-US" dirty="0" smtClean="0"/>
              <a:t>Star</a:t>
            </a:r>
          </a:p>
          <a:p>
            <a:pPr lvl="1"/>
            <a:r>
              <a:rPr lang="en-US" dirty="0" smtClean="0"/>
              <a:t>Large</a:t>
            </a:r>
          </a:p>
          <a:p>
            <a:pPr lvl="1"/>
            <a:r>
              <a:rPr lang="en-US" dirty="0" smtClean="0"/>
              <a:t>Hot</a:t>
            </a:r>
          </a:p>
          <a:p>
            <a:pPr lvl="1"/>
            <a:r>
              <a:rPr lang="en-US" dirty="0" smtClean="0"/>
              <a:t>Made of gases</a:t>
            </a:r>
          </a:p>
          <a:p>
            <a:pPr lvl="1"/>
            <a:r>
              <a:rPr lang="en-US" dirty="0" smtClean="0"/>
              <a:t>Generates heat and light through nuclear fusion in their cores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054" y="1250468"/>
            <a:ext cx="5468298" cy="52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7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Practical, social, technological shifts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1244600"/>
            <a:ext cx="11201400" cy="5424214"/>
          </a:xfrm>
        </p:spPr>
        <p:txBody>
          <a:bodyPr>
            <a:normAutofit/>
          </a:bodyPr>
          <a:lstStyle/>
          <a:p>
            <a:r>
              <a:rPr lang="en-US" dirty="0" smtClean="0"/>
              <a:t>Practical applications:</a:t>
            </a:r>
          </a:p>
          <a:p>
            <a:pPr lvl="1"/>
            <a:r>
              <a:rPr lang="en-US" dirty="0" smtClean="0"/>
              <a:t>navigation</a:t>
            </a:r>
          </a:p>
          <a:p>
            <a:pPr lvl="1"/>
            <a:r>
              <a:rPr lang="en-US" dirty="0" smtClean="0"/>
              <a:t>calendar systems </a:t>
            </a:r>
          </a:p>
          <a:p>
            <a:r>
              <a:rPr lang="en-US" dirty="0" smtClean="0"/>
              <a:t>A </a:t>
            </a:r>
            <a:r>
              <a:rPr lang="en-US" dirty="0"/>
              <a:t>driver of revolutions in:</a:t>
            </a:r>
          </a:p>
          <a:p>
            <a:pPr lvl="1"/>
            <a:r>
              <a:rPr lang="en-US" dirty="0"/>
              <a:t>social change and </a:t>
            </a:r>
            <a:r>
              <a:rPr lang="en-US" dirty="0" smtClean="0"/>
              <a:t>thought</a:t>
            </a:r>
            <a:endParaRPr lang="en-US" dirty="0"/>
          </a:p>
          <a:p>
            <a:pPr lvl="1"/>
            <a:r>
              <a:rPr lang="en-US" dirty="0"/>
              <a:t>our perception of </a:t>
            </a:r>
            <a:r>
              <a:rPr lang="en-US" dirty="0" smtClean="0"/>
              <a:t>the </a:t>
            </a:r>
            <a:r>
              <a:rPr lang="en-US" dirty="0"/>
              <a:t>planet </a:t>
            </a:r>
            <a:r>
              <a:rPr lang="en-US" dirty="0" smtClean="0"/>
              <a:t>(round!)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71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Practical, social, technological shifts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1244600"/>
            <a:ext cx="11201400" cy="5424214"/>
          </a:xfrm>
        </p:spPr>
        <p:txBody>
          <a:bodyPr>
            <a:normAutofit/>
          </a:bodyPr>
          <a:lstStyle/>
          <a:p>
            <a:r>
              <a:rPr lang="en-US" dirty="0" smtClean="0"/>
              <a:t>Practical applications:</a:t>
            </a:r>
          </a:p>
          <a:p>
            <a:pPr lvl="1"/>
            <a:r>
              <a:rPr lang="en-US" dirty="0" smtClean="0"/>
              <a:t>navigation</a:t>
            </a:r>
          </a:p>
          <a:p>
            <a:pPr lvl="1"/>
            <a:r>
              <a:rPr lang="en-US" dirty="0" smtClean="0"/>
              <a:t>calendar systems </a:t>
            </a:r>
          </a:p>
          <a:p>
            <a:r>
              <a:rPr lang="en-US" dirty="0" smtClean="0"/>
              <a:t>A </a:t>
            </a:r>
            <a:r>
              <a:rPr lang="en-US" dirty="0"/>
              <a:t>driver of revolutions in:</a:t>
            </a:r>
          </a:p>
          <a:p>
            <a:pPr lvl="1"/>
            <a:r>
              <a:rPr lang="en-US" dirty="0"/>
              <a:t>social change and </a:t>
            </a:r>
            <a:r>
              <a:rPr lang="en-US" dirty="0" smtClean="0"/>
              <a:t>thought</a:t>
            </a:r>
            <a:endParaRPr lang="en-US" dirty="0"/>
          </a:p>
          <a:p>
            <a:pPr lvl="1"/>
            <a:r>
              <a:rPr lang="en-US" dirty="0"/>
              <a:t>our perception of </a:t>
            </a:r>
            <a:r>
              <a:rPr lang="en-US" dirty="0" smtClean="0"/>
              <a:t>the </a:t>
            </a:r>
            <a:r>
              <a:rPr lang="en-US" dirty="0"/>
              <a:t>planet </a:t>
            </a:r>
            <a:r>
              <a:rPr lang="en-US" dirty="0" smtClean="0"/>
              <a:t>(round!)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876" y="1106214"/>
            <a:ext cx="8890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4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Practical, social, technological shifts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1244600"/>
            <a:ext cx="11201400" cy="5424214"/>
          </a:xfrm>
        </p:spPr>
        <p:txBody>
          <a:bodyPr>
            <a:normAutofit/>
          </a:bodyPr>
          <a:lstStyle/>
          <a:p>
            <a:r>
              <a:rPr lang="en-US" dirty="0" smtClean="0"/>
              <a:t>Practical applications:</a:t>
            </a:r>
          </a:p>
          <a:p>
            <a:pPr lvl="1"/>
            <a:r>
              <a:rPr lang="en-US" dirty="0" smtClean="0"/>
              <a:t>navigation</a:t>
            </a:r>
          </a:p>
          <a:p>
            <a:pPr lvl="1"/>
            <a:r>
              <a:rPr lang="en-US" dirty="0" smtClean="0"/>
              <a:t>calendar systems </a:t>
            </a:r>
          </a:p>
          <a:p>
            <a:r>
              <a:rPr lang="en-US" dirty="0" smtClean="0"/>
              <a:t>A </a:t>
            </a:r>
            <a:r>
              <a:rPr lang="en-US" dirty="0"/>
              <a:t>driver of revolutions in:</a:t>
            </a:r>
          </a:p>
          <a:p>
            <a:pPr lvl="1"/>
            <a:r>
              <a:rPr lang="en-US" dirty="0"/>
              <a:t>social change and </a:t>
            </a:r>
            <a:r>
              <a:rPr lang="en-US" dirty="0" smtClean="0"/>
              <a:t>thought</a:t>
            </a:r>
            <a:endParaRPr lang="en-US" dirty="0"/>
          </a:p>
          <a:p>
            <a:pPr lvl="1"/>
            <a:r>
              <a:rPr lang="en-US" dirty="0"/>
              <a:t>our perception of </a:t>
            </a:r>
            <a:r>
              <a:rPr lang="en-US" dirty="0" smtClean="0"/>
              <a:t>the </a:t>
            </a:r>
            <a:r>
              <a:rPr lang="en-US" dirty="0"/>
              <a:t>planet </a:t>
            </a:r>
            <a:r>
              <a:rPr lang="en-US" dirty="0" smtClean="0"/>
              <a:t>(round!)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122" y="2958135"/>
            <a:ext cx="6000531" cy="360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5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Practical, social, technological shifts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1244600"/>
            <a:ext cx="11201400" cy="5424214"/>
          </a:xfrm>
        </p:spPr>
        <p:txBody>
          <a:bodyPr>
            <a:normAutofit/>
          </a:bodyPr>
          <a:lstStyle/>
          <a:p>
            <a:r>
              <a:rPr lang="en-US" dirty="0" smtClean="0"/>
              <a:t>Practical applications:</a:t>
            </a:r>
          </a:p>
          <a:p>
            <a:pPr lvl="1"/>
            <a:r>
              <a:rPr lang="en-US" dirty="0" smtClean="0"/>
              <a:t>navigation</a:t>
            </a:r>
          </a:p>
          <a:p>
            <a:pPr lvl="1"/>
            <a:r>
              <a:rPr lang="en-US" dirty="0" smtClean="0"/>
              <a:t>calendar systems </a:t>
            </a:r>
          </a:p>
          <a:p>
            <a:r>
              <a:rPr lang="en-US" dirty="0" smtClean="0"/>
              <a:t>A </a:t>
            </a:r>
            <a:r>
              <a:rPr lang="en-US" dirty="0"/>
              <a:t>driver of revolutions in:</a:t>
            </a:r>
          </a:p>
          <a:p>
            <a:pPr lvl="1"/>
            <a:r>
              <a:rPr lang="en-US" dirty="0"/>
              <a:t>social change and </a:t>
            </a:r>
            <a:r>
              <a:rPr lang="en-US" dirty="0" smtClean="0"/>
              <a:t>thought</a:t>
            </a:r>
            <a:endParaRPr lang="en-US" dirty="0"/>
          </a:p>
          <a:p>
            <a:pPr lvl="1"/>
            <a:r>
              <a:rPr lang="en-US" dirty="0"/>
              <a:t>our perception of </a:t>
            </a:r>
            <a:r>
              <a:rPr lang="en-US" dirty="0" smtClean="0"/>
              <a:t>the </a:t>
            </a:r>
            <a:r>
              <a:rPr lang="en-US" dirty="0"/>
              <a:t>planet </a:t>
            </a:r>
            <a:r>
              <a:rPr lang="en-US" dirty="0" smtClean="0"/>
              <a:t>(round!)</a:t>
            </a:r>
            <a:endParaRPr lang="en-US" dirty="0"/>
          </a:p>
          <a:p>
            <a:pPr lvl="1"/>
            <a:r>
              <a:rPr lang="en-US" dirty="0"/>
              <a:t>in the Universe (it doesn’t revolve around the Earth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403" y="1907626"/>
            <a:ext cx="4619297" cy="461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5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Practical, social, technological shifts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5300" y="1244600"/>
            <a:ext cx="11201400" cy="5424214"/>
          </a:xfrm>
        </p:spPr>
        <p:txBody>
          <a:bodyPr>
            <a:normAutofit/>
          </a:bodyPr>
          <a:lstStyle/>
          <a:p>
            <a:r>
              <a:rPr lang="en-US" dirty="0" smtClean="0"/>
              <a:t>Practical applications:</a:t>
            </a:r>
          </a:p>
          <a:p>
            <a:pPr lvl="1"/>
            <a:r>
              <a:rPr lang="en-US" dirty="0" smtClean="0"/>
              <a:t>navigation</a:t>
            </a:r>
          </a:p>
          <a:p>
            <a:pPr lvl="1"/>
            <a:r>
              <a:rPr lang="en-US" dirty="0" smtClean="0"/>
              <a:t>calendar systems </a:t>
            </a:r>
          </a:p>
          <a:p>
            <a:r>
              <a:rPr lang="en-US" dirty="0" smtClean="0"/>
              <a:t>A </a:t>
            </a:r>
            <a:r>
              <a:rPr lang="en-US" dirty="0"/>
              <a:t>driver of revolutions in:</a:t>
            </a:r>
          </a:p>
          <a:p>
            <a:pPr lvl="1"/>
            <a:r>
              <a:rPr lang="en-US" dirty="0"/>
              <a:t>social change and </a:t>
            </a:r>
            <a:r>
              <a:rPr lang="en-US" dirty="0" smtClean="0"/>
              <a:t>thought</a:t>
            </a:r>
            <a:endParaRPr lang="en-US" dirty="0"/>
          </a:p>
          <a:p>
            <a:pPr lvl="1"/>
            <a:r>
              <a:rPr lang="en-US" dirty="0"/>
              <a:t>our perception of </a:t>
            </a:r>
            <a:r>
              <a:rPr lang="en-US" dirty="0" smtClean="0"/>
              <a:t>the </a:t>
            </a:r>
            <a:r>
              <a:rPr lang="en-US" dirty="0"/>
              <a:t>planet </a:t>
            </a:r>
            <a:r>
              <a:rPr lang="en-US" dirty="0" smtClean="0"/>
              <a:t>(round!)</a:t>
            </a:r>
            <a:endParaRPr lang="en-US" dirty="0"/>
          </a:p>
          <a:p>
            <a:pPr lvl="1"/>
            <a:r>
              <a:rPr lang="en-US" dirty="0"/>
              <a:t>in the Universe (it doesn’t revolve around the Earth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Huge advances in technology </a:t>
            </a:r>
          </a:p>
          <a:p>
            <a:pPr lvl="1"/>
            <a:r>
              <a:rPr lang="en-US" dirty="0" smtClean="0"/>
              <a:t>Newton’s laws laid foundation for the industrial revolution</a:t>
            </a:r>
          </a:p>
          <a:p>
            <a:pPr lvl="1"/>
            <a:r>
              <a:rPr lang="en-US" dirty="0" smtClean="0"/>
              <a:t>space travel</a:t>
            </a:r>
          </a:p>
          <a:p>
            <a:pPr lvl="1"/>
            <a:r>
              <a:rPr lang="en-US" dirty="0" smtClean="0"/>
              <a:t>computation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3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Recap!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244600"/>
            <a:ext cx="11201400" cy="5471510"/>
          </a:xfrm>
        </p:spPr>
        <p:txBody>
          <a:bodyPr>
            <a:noAutofit/>
          </a:bodyPr>
          <a:lstStyle/>
          <a:p>
            <a:r>
              <a:rPr lang="en-US" sz="2600" dirty="0" smtClean="0"/>
              <a:t>The scale of the Universe: almost inconceivably vast. Expand out and continually have to convert distance scales: m, au, light years, parsecs, redshift</a:t>
            </a:r>
          </a:p>
          <a:p>
            <a:r>
              <a:rPr lang="en-US" sz="2600" dirty="0" smtClean="0"/>
              <a:t>History of the Universe: a lot happened before we got here! Big bang, expansion, a generation of star formation, we were born of star stuff (metal enrichment by end of stars’ lives)</a:t>
            </a:r>
          </a:p>
          <a:p>
            <a:r>
              <a:rPr lang="en-US" sz="2600" dirty="0" smtClean="0"/>
              <a:t>Spaceship Earth: we rotate and orbit a body (the Sun) that is rotating and orbiting a body (the Milky Way) that is rotating and orbiting a cluster (the Local Group) that is along for the ride with a body (a galaxy Supercluster) that is part of a filament in the expanding universe</a:t>
            </a:r>
          </a:p>
          <a:p>
            <a:r>
              <a:rPr lang="en-US" sz="2600" dirty="0" smtClean="0"/>
              <a:t>The human adventure of astronomy: has shaped how we think about the Earth, its place in the Universe, and exploration. Driver of social change, technological advancement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4861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31136" y="964691"/>
            <a:ext cx="7729728" cy="5519235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Pale Blue Dot</a:t>
            </a:r>
            <a:br>
              <a:rPr lang="en-US" dirty="0" smtClean="0"/>
            </a:br>
            <a:r>
              <a:rPr lang="en-US" sz="1600" dirty="0" smtClean="0"/>
              <a:t>(Potentially disturbing images, viewer discretion is advised)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800" dirty="0" smtClean="0"/>
              <a:t>https</a:t>
            </a:r>
            <a:r>
              <a:rPr lang="en-US" sz="1800" dirty="0"/>
              <a:t>://</a:t>
            </a:r>
            <a:r>
              <a:rPr lang="en-US" sz="1800" dirty="0" err="1"/>
              <a:t>www.youtube.com</a:t>
            </a:r>
            <a:r>
              <a:rPr lang="en-US" sz="1800" dirty="0"/>
              <a:t>/</a:t>
            </a:r>
            <a:r>
              <a:rPr lang="en-US" sz="1800" dirty="0" err="1"/>
              <a:t>watch?v</a:t>
            </a:r>
            <a:r>
              <a:rPr lang="en-US" sz="1800" dirty="0"/>
              <a:t>=sb4WhNvLRFw&amp;frags=pl%2Cwn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135" y="1129153"/>
            <a:ext cx="6277264" cy="349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4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Astronomical Definitions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</a:t>
            </a:r>
          </a:p>
          <a:p>
            <a:r>
              <a:rPr lang="en-US" dirty="0" smtClean="0"/>
              <a:t>Planet</a:t>
            </a:r>
          </a:p>
          <a:p>
            <a:pPr lvl="1"/>
            <a:r>
              <a:rPr lang="en-US" dirty="0" smtClean="0"/>
              <a:t>Orbiting a star</a:t>
            </a:r>
          </a:p>
          <a:p>
            <a:pPr lvl="1"/>
            <a:r>
              <a:rPr lang="en-US" dirty="0" smtClean="0"/>
              <a:t>Could be rocky, icy, gaseous (or a mix!)</a:t>
            </a:r>
          </a:p>
          <a:p>
            <a:pPr lvl="1"/>
            <a:r>
              <a:rPr lang="en-US" dirty="0" smtClean="0"/>
              <a:t>Large enough to be round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408" y="1134241"/>
            <a:ext cx="5490383" cy="54706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471" y="3610303"/>
            <a:ext cx="2957077" cy="310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3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Astronomical Definitions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</a:t>
            </a:r>
          </a:p>
          <a:p>
            <a:r>
              <a:rPr lang="en-US" dirty="0" smtClean="0"/>
              <a:t>Planet</a:t>
            </a:r>
          </a:p>
          <a:p>
            <a:r>
              <a:rPr lang="en-US" dirty="0" smtClean="0"/>
              <a:t>Moon/satellite</a:t>
            </a:r>
          </a:p>
          <a:p>
            <a:pPr lvl="1"/>
            <a:r>
              <a:rPr lang="en-US" dirty="0" smtClean="0"/>
              <a:t>Orbits a planet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1091313"/>
            <a:ext cx="2857500" cy="2857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923" y="1059180"/>
            <a:ext cx="2857500" cy="285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851" y="3948813"/>
            <a:ext cx="2881691" cy="2916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4542" y="4382813"/>
            <a:ext cx="4252960" cy="235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6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Astronomical Definitions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</a:t>
            </a:r>
          </a:p>
          <a:p>
            <a:r>
              <a:rPr lang="en-US" dirty="0" smtClean="0"/>
              <a:t>Planet</a:t>
            </a:r>
          </a:p>
          <a:p>
            <a:r>
              <a:rPr lang="en-US" dirty="0" smtClean="0"/>
              <a:t>Moon/satellite</a:t>
            </a:r>
          </a:p>
          <a:p>
            <a:r>
              <a:rPr lang="en-US" dirty="0" smtClean="0"/>
              <a:t>Asteroid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308" y="1063164"/>
            <a:ext cx="3175000" cy="350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700" y="2420620"/>
            <a:ext cx="4064000" cy="406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3114898"/>
            <a:ext cx="2923723" cy="36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Astronomical Definitions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5300" y="1244600"/>
            <a:ext cx="4267200" cy="4973320"/>
          </a:xfrm>
        </p:spPr>
        <p:txBody>
          <a:bodyPr/>
          <a:lstStyle/>
          <a:p>
            <a:r>
              <a:rPr lang="en-US" dirty="0" smtClean="0"/>
              <a:t>Star</a:t>
            </a:r>
          </a:p>
          <a:p>
            <a:r>
              <a:rPr lang="en-US" dirty="0" smtClean="0"/>
              <a:t>Planet</a:t>
            </a:r>
          </a:p>
          <a:p>
            <a:r>
              <a:rPr lang="en-US" dirty="0" smtClean="0"/>
              <a:t>Moon/satellite</a:t>
            </a:r>
          </a:p>
          <a:p>
            <a:r>
              <a:rPr lang="en-US" dirty="0" smtClean="0"/>
              <a:t>Asteroid</a:t>
            </a:r>
          </a:p>
          <a:p>
            <a:r>
              <a:rPr lang="en-US" dirty="0" smtClean="0"/>
              <a:t>Comet</a:t>
            </a:r>
          </a:p>
          <a:p>
            <a:pPr lvl="1"/>
            <a:r>
              <a:rPr lang="en-US" dirty="0" smtClean="0"/>
              <a:t>Small</a:t>
            </a:r>
          </a:p>
          <a:p>
            <a:pPr lvl="1"/>
            <a:r>
              <a:rPr lang="en-US" dirty="0" smtClean="0"/>
              <a:t>Rock &amp; ices</a:t>
            </a:r>
          </a:p>
          <a:p>
            <a:pPr lvl="1"/>
            <a:r>
              <a:rPr lang="en-US" dirty="0" smtClean="0"/>
              <a:t>Elliptical or hyperbolic orbits</a:t>
            </a:r>
          </a:p>
          <a:p>
            <a:pPr lvl="1"/>
            <a:r>
              <a:rPr lang="en-US" dirty="0" smtClean="0"/>
              <a:t>Ices evaporate close to Sun, making tail</a:t>
            </a:r>
          </a:p>
          <a:p>
            <a:pPr lvl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1466193"/>
            <a:ext cx="6934200" cy="508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1164</TotalTime>
  <Words>2585</Words>
  <Application>Microsoft Macintosh PowerPoint</Application>
  <PresentationFormat>Widescreen</PresentationFormat>
  <Paragraphs>401</Paragraphs>
  <Slides>56</Slides>
  <Notes>44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AppleColorEmoji</vt:lpstr>
      <vt:lpstr>Avenir Book</vt:lpstr>
      <vt:lpstr>Calibri</vt:lpstr>
      <vt:lpstr>Gill Sans MT</vt:lpstr>
      <vt:lpstr>HGｺﾞｼｯｸE</vt:lpstr>
      <vt:lpstr>Mangal</vt:lpstr>
      <vt:lpstr>ＭＳ Ｐゴシック</vt:lpstr>
      <vt:lpstr>Symbol</vt:lpstr>
      <vt:lpstr>Times</vt:lpstr>
      <vt:lpstr>Wingdings</vt:lpstr>
      <vt:lpstr>Arial</vt:lpstr>
      <vt:lpstr>Parcel</vt:lpstr>
      <vt:lpstr>PowerPoint Presentation</vt:lpstr>
      <vt:lpstr>(Logistical note/demo: MasteringAstronomy)</vt:lpstr>
      <vt:lpstr>Today in science…</vt:lpstr>
      <vt:lpstr>A Modern View of the Universe</vt:lpstr>
      <vt:lpstr>Astronomical Definitions</vt:lpstr>
      <vt:lpstr>Astronomical Definitions</vt:lpstr>
      <vt:lpstr>Astronomical Definitions</vt:lpstr>
      <vt:lpstr>Astronomical Definitions</vt:lpstr>
      <vt:lpstr>Astronomical Definitions</vt:lpstr>
      <vt:lpstr>Astronomical Definitions</vt:lpstr>
      <vt:lpstr>Astronomical Definitions</vt:lpstr>
      <vt:lpstr>Astronomical Definitions</vt:lpstr>
      <vt:lpstr>What is our place in the Universe?</vt:lpstr>
      <vt:lpstr>PowerPoint Presentation</vt:lpstr>
      <vt:lpstr>PowerPoint Presentation</vt:lpstr>
      <vt:lpstr>What is a light year?</vt:lpstr>
      <vt:lpstr>What is a light year?</vt:lpstr>
      <vt:lpstr>THE EARTH: 1/10th of a light-second all the way around</vt:lpstr>
      <vt:lpstr>THE MOON: 1 light-second away</vt:lpstr>
      <vt:lpstr>THE SUN: 500 light-seconds away (8 light-minutes)</vt:lpstr>
      <vt:lpstr>JUPITER: 40 light-minutes away</vt:lpstr>
      <vt:lpstr>SATURN: 75 light-minutes away</vt:lpstr>
      <vt:lpstr>PLUTO: 5 light-hours away</vt:lpstr>
      <vt:lpstr>Scale of the Solar System</vt:lpstr>
      <vt:lpstr>PROXIMA CENTAURI: 4 light-years away</vt:lpstr>
      <vt:lpstr>BETELGEUSE: 600 light-years away</vt:lpstr>
      <vt:lpstr>THE ORION NEBULA: 1300 light-years away</vt:lpstr>
      <vt:lpstr>THE MILKY WAY’S CENTER: 25,000 light-years away</vt:lpstr>
      <vt:lpstr>THE ANDROMEDA GALAXY: 2,500,000 light-years away</vt:lpstr>
      <vt:lpstr>THE WHIRLPOOL GALAXY: 25,000,000 light-years away</vt:lpstr>
      <vt:lpstr>THE FIRST GALAXIES: 10,000,000,000 light-years away</vt:lpstr>
      <vt:lpstr>THE COSMIC MICROWAVE BACKGROUND: 13,800,000,000 light-years away</vt:lpstr>
      <vt:lpstr>Far away means back in time </vt:lpstr>
      <vt:lpstr>How do we know the Earth is round?</vt:lpstr>
      <vt:lpstr>History of the Universe</vt:lpstr>
      <vt:lpstr>Our Cosmic Origins</vt:lpstr>
      <vt:lpstr>Our Cosmic Origins</vt:lpstr>
      <vt:lpstr>The Cosmic Calendar</vt:lpstr>
      <vt:lpstr>Most of what we know is SO recent!</vt:lpstr>
      <vt:lpstr>The Cosmic Calendar</vt:lpstr>
      <vt:lpstr>Spaceship Earth</vt:lpstr>
      <vt:lpstr>Cosmic Motions</vt:lpstr>
      <vt:lpstr>Cosmic Motions</vt:lpstr>
      <vt:lpstr>Cosmic Motions</vt:lpstr>
      <vt:lpstr>Galactic rotation, dark matter</vt:lpstr>
      <vt:lpstr>Cosmic Motions</vt:lpstr>
      <vt:lpstr>Cosmic Motions</vt:lpstr>
      <vt:lpstr>Cosmic Motions</vt:lpstr>
      <vt:lpstr>The human adventure of astronomy</vt:lpstr>
      <vt:lpstr>Practical, social, technological shifts</vt:lpstr>
      <vt:lpstr>Practical, social, technological shifts</vt:lpstr>
      <vt:lpstr>Practical, social, technological shifts</vt:lpstr>
      <vt:lpstr>Practical, social, technological shifts</vt:lpstr>
      <vt:lpstr>Practical, social, technological shifts</vt:lpstr>
      <vt:lpstr>Recap!</vt:lpstr>
      <vt:lpstr>       Pale Blue Dot (Potentially disturbing images, viewer discretion is advised) https://www.youtube.com/watch?v=sb4WhNvLRFw&amp;frags=pl%2Cwn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Alicia N Aarnio</dc:creator>
  <cp:lastModifiedBy>Alicia N Aarnio</cp:lastModifiedBy>
  <cp:revision>98</cp:revision>
  <cp:lastPrinted>2018-08-16T13:53:47Z</cp:lastPrinted>
  <dcterms:created xsi:type="dcterms:W3CDTF">2018-08-15T18:33:16Z</dcterms:created>
  <dcterms:modified xsi:type="dcterms:W3CDTF">2018-08-16T13:57:44Z</dcterms:modified>
</cp:coreProperties>
</file>